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8.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4" r:id="rId2"/>
    <p:sldId id="282" r:id="rId3"/>
    <p:sldId id="278" r:id="rId4"/>
    <p:sldId id="280" r:id="rId5"/>
    <p:sldId id="281" r:id="rId6"/>
    <p:sldId id="294" r:id="rId7"/>
    <p:sldId id="283" r:id="rId8"/>
    <p:sldId id="284" r:id="rId9"/>
    <p:sldId id="288" r:id="rId10"/>
    <p:sldId id="286" r:id="rId11"/>
    <p:sldId id="289" r:id="rId12"/>
    <p:sldId id="290" r:id="rId13"/>
    <p:sldId id="291"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4C73"/>
    <a:srgbClr val="597B51"/>
    <a:srgbClr val="B6C85C"/>
    <a:srgbClr val="5999AC"/>
    <a:srgbClr val="0E4259"/>
    <a:srgbClr val="A4C4D0"/>
    <a:srgbClr val="0134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4" d="100"/>
          <a:sy n="84" d="100"/>
        </p:scale>
        <p:origin x="117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43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96C8837-A8EF-4868-8267-EAB4FF6EBCF6}" type="datetimeFigureOut">
              <a:rPr lang="en-US"/>
              <a:pPr/>
              <a:t>4/20/2018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44196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r>
              <a:rPr lang="en-US"/>
              <a:t>2011 POS Sea-Air School International Trade Class Rev 03/18/11</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7747F97-26A8-4BB0-89A2-BEE090CC57D3}" type="slidenum">
              <a:rPr lang="en-US"/>
              <a:pPr/>
              <a:t>‹#›</a:t>
            </a:fld>
            <a:endParaRPr lang="en-US"/>
          </a:p>
        </p:txBody>
      </p:sp>
    </p:spTree>
    <p:extLst>
      <p:ext uri="{BB962C8B-B14F-4D97-AF65-F5344CB8AC3E}">
        <p14:creationId xmlns:p14="http://schemas.microsoft.com/office/powerpoint/2010/main" val="29999236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Narrow" pitchFamily="34" charset="0"/>
              </a:rPr>
              <a:t>Put this slide on the screen and ask students:</a:t>
            </a:r>
          </a:p>
          <a:p>
            <a:pPr eaLnBrk="1" hangingPunct="1">
              <a:spcBef>
                <a:spcPct val="0"/>
              </a:spcBef>
            </a:pPr>
            <a:endParaRPr lang="en-US" smtClean="0">
              <a:latin typeface="Arial Narrow" pitchFamily="34" charset="0"/>
            </a:endParaRPr>
          </a:p>
          <a:p>
            <a:pPr eaLnBrk="1" hangingPunct="1">
              <a:spcBef>
                <a:spcPct val="0"/>
              </a:spcBef>
            </a:pPr>
            <a:r>
              <a:rPr lang="en-US" b="1" smtClean="0">
                <a:latin typeface="Arial Narrow" pitchFamily="34" charset="0"/>
              </a:rPr>
              <a:t>Does anyone know what </a:t>
            </a:r>
            <a:r>
              <a:rPr lang="ja-JP" altLang="en-US" b="1" smtClean="0">
                <a:latin typeface="Arial Narrow" pitchFamily="34" charset="0"/>
              </a:rPr>
              <a:t>“</a:t>
            </a:r>
            <a:r>
              <a:rPr lang="en-US" altLang="ja-JP" b="1" smtClean="0">
                <a:latin typeface="Arial Narrow" pitchFamily="34" charset="0"/>
              </a:rPr>
              <a:t>STEM</a:t>
            </a:r>
            <a:r>
              <a:rPr lang="ja-JP" altLang="en-US" b="1" smtClean="0">
                <a:latin typeface="Arial Narrow" pitchFamily="34" charset="0"/>
              </a:rPr>
              <a:t>”</a:t>
            </a:r>
            <a:r>
              <a:rPr lang="en-US" altLang="ja-JP" b="1" smtClean="0">
                <a:latin typeface="Arial Narrow" pitchFamily="34" charset="0"/>
              </a:rPr>
              <a:t> means?</a:t>
            </a:r>
          </a:p>
          <a:p>
            <a:pPr eaLnBrk="1" hangingPunct="1">
              <a:spcBef>
                <a:spcPct val="0"/>
              </a:spcBef>
            </a:pPr>
            <a:endParaRPr lang="en-US" smtClean="0">
              <a:latin typeface="Arial Narrow" pitchFamily="34" charset="0"/>
            </a:endParaRPr>
          </a:p>
          <a:p>
            <a:pPr eaLnBrk="1" hangingPunct="1">
              <a:spcBef>
                <a:spcPct val="0"/>
              </a:spcBef>
            </a:pPr>
            <a:r>
              <a:rPr lang="en-US" smtClean="0">
                <a:latin typeface="Arial Narrow" pitchFamily="34" charset="0"/>
              </a:rPr>
              <a:t>Ask students to brainstorm in groups, then ask each group to write their guesses on the board.</a:t>
            </a:r>
          </a:p>
          <a:p>
            <a:pPr eaLnBrk="1" hangingPunct="1">
              <a:spcBef>
                <a:spcPct val="0"/>
              </a:spcBef>
            </a:pPr>
            <a:endParaRPr lang="en-US" smtClean="0">
              <a:latin typeface="Arial Narrow" pitchFamily="34" charset="0"/>
            </a:endParaRPr>
          </a:p>
          <a:p>
            <a:pPr eaLnBrk="1" hangingPunct="1">
              <a:spcBef>
                <a:spcPct val="0"/>
              </a:spcBef>
            </a:pPr>
            <a:r>
              <a:rPr lang="en-US" smtClean="0">
                <a:latin typeface="Arial Narrow" pitchFamily="34" charset="0"/>
              </a:rPr>
              <a:t>Then move on to the next slide to start answering the question.</a:t>
            </a:r>
          </a:p>
        </p:txBody>
      </p:sp>
      <p:sp>
        <p:nvSpPr>
          <p:cNvPr id="15363" name="Slide Number Placeholder 3"/>
          <p:cNvSpPr>
            <a:spLocks noGrp="1"/>
          </p:cNvSpPr>
          <p:nvPr>
            <p:ph type="sldNum" sz="quarter" idx="5"/>
          </p:nvPr>
        </p:nvSpPr>
        <p:spPr bwMode="auto">
          <a:noFill/>
          <a:ln>
            <a:miter lim="800000"/>
            <a:headEnd/>
            <a:tailEnd/>
          </a:ln>
        </p:spPr>
        <p:txBody>
          <a:bodyPr/>
          <a:lstStyle/>
          <a:p>
            <a:fld id="{4CB8A72A-8BB6-4E3A-93FD-40EEBA416D01}"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Narrow" pitchFamily="34" charset="0"/>
              </a:rPr>
              <a:t>Ask students:</a:t>
            </a:r>
          </a:p>
          <a:p>
            <a:pPr eaLnBrk="1" hangingPunct="1">
              <a:spcBef>
                <a:spcPct val="0"/>
              </a:spcBef>
            </a:pPr>
            <a:endParaRPr lang="en-US" smtClean="0">
              <a:latin typeface="Arial Narrow" pitchFamily="34" charset="0"/>
            </a:endParaRPr>
          </a:p>
          <a:p>
            <a:pPr eaLnBrk="1" hangingPunct="1">
              <a:spcBef>
                <a:spcPct val="0"/>
              </a:spcBef>
            </a:pPr>
            <a:r>
              <a:rPr lang="en-US" b="1" smtClean="0">
                <a:latin typeface="Arial Narrow" pitchFamily="34" charset="0"/>
              </a:rPr>
              <a:t>Do you know why STEM is especially important here in Washington State?</a:t>
            </a:r>
          </a:p>
          <a:p>
            <a:pPr eaLnBrk="1" hangingPunct="1">
              <a:spcBef>
                <a:spcPct val="0"/>
              </a:spcBef>
            </a:pPr>
            <a:endParaRPr lang="en-US" b="1" smtClean="0">
              <a:latin typeface="Arial Narrow" pitchFamily="34" charset="0"/>
            </a:endParaRPr>
          </a:p>
          <a:p>
            <a:pPr eaLnBrk="1" hangingPunct="1">
              <a:spcBef>
                <a:spcPct val="0"/>
              </a:spcBef>
            </a:pPr>
            <a:r>
              <a:rPr lang="en-US" smtClean="0">
                <a:latin typeface="Arial Narrow" pitchFamily="34" charset="0"/>
              </a:rPr>
              <a:t>Ask volunteers for their guesses. Then tell them:</a:t>
            </a:r>
          </a:p>
          <a:p>
            <a:pPr eaLnBrk="1" hangingPunct="1">
              <a:spcBef>
                <a:spcPct val="0"/>
              </a:spcBef>
            </a:pPr>
            <a:endParaRPr lang="en-US" b="1" smtClean="0">
              <a:latin typeface="Arial Narrow" pitchFamily="34" charset="0"/>
            </a:endParaRPr>
          </a:p>
          <a:p>
            <a:pPr eaLnBrk="1" hangingPunct="1">
              <a:spcBef>
                <a:spcPct val="0"/>
              </a:spcBef>
            </a:pPr>
            <a:r>
              <a:rPr lang="en-US" b="1" smtClean="0">
                <a:latin typeface="Arial Narrow" pitchFamily="34" charset="0"/>
              </a:rPr>
              <a:t>We are a STEM leader in Washington State. We are ranked second in the US for innovation and entrepreneurship, and we are fourth in the US for the number of technology businesses.</a:t>
            </a:r>
          </a:p>
          <a:p>
            <a:pPr eaLnBrk="1" hangingPunct="1">
              <a:spcBef>
                <a:spcPct val="0"/>
              </a:spcBef>
            </a:pPr>
            <a:endParaRPr lang="en-US" b="1" smtClean="0">
              <a:latin typeface="Arial Narrow" pitchFamily="34" charset="0"/>
            </a:endParaRPr>
          </a:p>
          <a:p>
            <a:pPr eaLnBrk="1" hangingPunct="1">
              <a:spcBef>
                <a:spcPct val="0"/>
              </a:spcBef>
            </a:pPr>
            <a:r>
              <a:rPr lang="en-US" b="1" smtClean="0">
                <a:latin typeface="Arial Narrow" pitchFamily="34" charset="0"/>
              </a:rPr>
              <a:t>Washington will be even more STEM-focused in the future: by 2018, about 67% of all new jobs in the state will require STEM skills. </a:t>
            </a:r>
          </a:p>
          <a:p>
            <a:pPr eaLnBrk="1" hangingPunct="1">
              <a:spcBef>
                <a:spcPct val="0"/>
              </a:spcBef>
            </a:pPr>
            <a:endParaRPr lang="en-US" b="1" smtClean="0">
              <a:latin typeface="Arial Narrow" pitchFamily="34" charset="0"/>
            </a:endParaRPr>
          </a:p>
          <a:p>
            <a:pPr eaLnBrk="1" hangingPunct="1">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a:lstStyle/>
          <a:p>
            <a:fld id="{D75B488C-4677-4474-A699-083D882BE766}"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Narrow" pitchFamily="34" charset="0"/>
              </a:rPr>
              <a:t>Ask students:</a:t>
            </a:r>
          </a:p>
          <a:p>
            <a:pPr eaLnBrk="1" hangingPunct="1">
              <a:spcBef>
                <a:spcPct val="0"/>
              </a:spcBef>
            </a:pPr>
            <a:endParaRPr lang="en-US" smtClean="0">
              <a:latin typeface="Arial Narrow" pitchFamily="34" charset="0"/>
            </a:endParaRPr>
          </a:p>
          <a:p>
            <a:pPr eaLnBrk="1" hangingPunct="1">
              <a:spcBef>
                <a:spcPct val="0"/>
              </a:spcBef>
            </a:pPr>
            <a:r>
              <a:rPr lang="en-US" b="1" smtClean="0">
                <a:latin typeface="Arial Narrow" pitchFamily="34" charset="0"/>
              </a:rPr>
              <a:t>How can you learn STEM skills?</a:t>
            </a:r>
          </a:p>
          <a:p>
            <a:pPr eaLnBrk="1" hangingPunct="1">
              <a:spcBef>
                <a:spcPct val="0"/>
              </a:spcBef>
            </a:pPr>
            <a:endParaRPr lang="en-US" b="1" smtClean="0">
              <a:latin typeface="Arial Narrow" pitchFamily="34" charset="0"/>
            </a:endParaRPr>
          </a:p>
          <a:p>
            <a:pPr eaLnBrk="1" hangingPunct="1">
              <a:spcBef>
                <a:spcPct val="0"/>
              </a:spcBef>
            </a:pPr>
            <a:r>
              <a:rPr lang="en-US" smtClean="0">
                <a:latin typeface="Arial Narrow" pitchFamily="34" charset="0"/>
              </a:rPr>
              <a:t>Ask volunteers for answers. Then tell them:</a:t>
            </a:r>
          </a:p>
          <a:p>
            <a:pPr eaLnBrk="1" hangingPunct="1">
              <a:spcBef>
                <a:spcPct val="0"/>
              </a:spcBef>
            </a:pPr>
            <a:endParaRPr lang="en-US" b="1" smtClean="0">
              <a:latin typeface="Arial Narrow" pitchFamily="34" charset="0"/>
            </a:endParaRPr>
          </a:p>
          <a:p>
            <a:pPr eaLnBrk="1" hangingPunct="1">
              <a:spcBef>
                <a:spcPct val="0"/>
              </a:spcBef>
            </a:pPr>
            <a:r>
              <a:rPr lang="en-US" b="1" smtClean="0">
                <a:latin typeface="Arial Narrow" pitchFamily="34" charset="0"/>
              </a:rPr>
              <a:t>The best way to learn STEM skills is to take STEM classes in school. That means you should take match and science EVERY YEAR.</a:t>
            </a:r>
          </a:p>
          <a:p>
            <a:pPr eaLnBrk="1" hangingPunct="1">
              <a:spcBef>
                <a:spcPct val="0"/>
              </a:spcBef>
            </a:pPr>
            <a:endParaRPr lang="en-US" b="1" smtClean="0">
              <a:latin typeface="Arial Narrow" pitchFamily="34" charset="0"/>
            </a:endParaRPr>
          </a:p>
          <a:p>
            <a:pPr eaLnBrk="1" hangingPunct="1">
              <a:spcBef>
                <a:spcPct val="0"/>
              </a:spcBef>
            </a:pPr>
            <a:r>
              <a:rPr lang="en-US" b="1" smtClean="0">
                <a:latin typeface="Arial Narrow" pitchFamily="34" charset="0"/>
              </a:rPr>
              <a:t>In addition, if you are interested in STEM, you can learn a lot by joining or starting a STEM club. Maybe you could join a chess club or participate in Math Olympiad to build your math skills. Or you could join a robotics club or participate in a science fair. </a:t>
            </a:r>
          </a:p>
          <a:p>
            <a:pPr eaLnBrk="1" hangingPunct="1">
              <a:spcBef>
                <a:spcPct val="0"/>
              </a:spcBef>
            </a:pPr>
            <a:endParaRPr lang="en-US" b="1" smtClean="0">
              <a:latin typeface="Arial Narrow" pitchFamily="34" charset="0"/>
            </a:endParaRPr>
          </a:p>
        </p:txBody>
      </p:sp>
      <p:sp>
        <p:nvSpPr>
          <p:cNvPr id="35843" name="Slide Number Placeholder 3"/>
          <p:cNvSpPr>
            <a:spLocks noGrp="1"/>
          </p:cNvSpPr>
          <p:nvPr>
            <p:ph type="sldNum" sz="quarter" idx="5"/>
          </p:nvPr>
        </p:nvSpPr>
        <p:spPr bwMode="auto">
          <a:noFill/>
          <a:ln>
            <a:miter lim="800000"/>
            <a:headEnd/>
            <a:tailEnd/>
          </a:ln>
        </p:spPr>
        <p:txBody>
          <a:bodyPr/>
          <a:lstStyle/>
          <a:p>
            <a:fld id="{E7326D8A-7F37-4182-83D9-1AF4926ECDE9}"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latin typeface="Arial Narrow" pitchFamily="34" charset="0"/>
              </a:rPr>
              <a:t>Another great way to learn STEM skills is to find out about STEM programs for middle and high school. </a:t>
            </a:r>
          </a:p>
          <a:p>
            <a:pPr eaLnBrk="1" hangingPunct="1">
              <a:spcBef>
                <a:spcPct val="0"/>
              </a:spcBef>
            </a:pPr>
            <a:endParaRPr lang="en-US" b="1" smtClean="0">
              <a:latin typeface="Arial Narrow" pitchFamily="34" charset="0"/>
            </a:endParaRPr>
          </a:p>
          <a:p>
            <a:pPr eaLnBrk="1" hangingPunct="1">
              <a:spcBef>
                <a:spcPct val="0"/>
              </a:spcBef>
            </a:pPr>
            <a:r>
              <a:rPr lang="en-US" b="1" smtClean="0">
                <a:latin typeface="Arial Narrow" pitchFamily="34" charset="0"/>
              </a:rPr>
              <a:t>You can talk with </a:t>
            </a:r>
            <a:r>
              <a:rPr lang="en-US" b="1" smtClean="0">
                <a:solidFill>
                  <a:srgbClr val="C00000"/>
                </a:solidFill>
                <a:latin typeface="Arial Narrow" pitchFamily="34" charset="0"/>
              </a:rPr>
              <a:t>&lt;&lt; Name of school counselor</a:t>
            </a:r>
            <a:r>
              <a:rPr lang="en-US" b="1" smtClean="0">
                <a:latin typeface="Arial Narrow" pitchFamily="34" charset="0"/>
              </a:rPr>
              <a:t>&gt;&gt; if you are interested. S/he can tell you about special classes you can take, as well as other opportunities.</a:t>
            </a:r>
          </a:p>
          <a:p>
            <a:pPr eaLnBrk="1" hangingPunct="1">
              <a:spcBef>
                <a:spcPct val="0"/>
              </a:spcBef>
            </a:pPr>
            <a:endParaRPr lang="en-US" b="1" smtClean="0">
              <a:latin typeface="Arial Narrow" pitchFamily="34" charset="0"/>
            </a:endParaRPr>
          </a:p>
          <a:p>
            <a:pPr eaLnBrk="1" hangingPunct="1">
              <a:spcBef>
                <a:spcPct val="0"/>
              </a:spcBef>
            </a:pPr>
            <a:r>
              <a:rPr lang="en-US" smtClean="0">
                <a:solidFill>
                  <a:srgbClr val="C00000"/>
                </a:solidFill>
                <a:latin typeface="Arial Narrow" pitchFamily="34" charset="0"/>
              </a:rPr>
              <a:t>&lt;&lt;This is a great place to get help from your school counselor to provide info on the types of STEM programs offered in your district or through your local Tech Prep Consortium.&gt;&gt;</a:t>
            </a:r>
          </a:p>
        </p:txBody>
      </p:sp>
      <p:sp>
        <p:nvSpPr>
          <p:cNvPr id="37891" name="Slide Number Placeholder 3"/>
          <p:cNvSpPr>
            <a:spLocks noGrp="1"/>
          </p:cNvSpPr>
          <p:nvPr>
            <p:ph type="sldNum" sz="quarter" idx="5"/>
          </p:nvPr>
        </p:nvSpPr>
        <p:spPr bwMode="auto">
          <a:noFill/>
          <a:ln>
            <a:miter lim="800000"/>
            <a:headEnd/>
            <a:tailEnd/>
          </a:ln>
        </p:spPr>
        <p:txBody>
          <a:bodyPr/>
          <a:lstStyle/>
          <a:p>
            <a:fld id="{AB8DFCDB-F903-4523-812A-FADC1C1E8DD5}"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Narrow" pitchFamily="34" charset="0"/>
              </a:rPr>
              <a:t>Ask students if they have any questions.</a:t>
            </a:r>
          </a:p>
        </p:txBody>
      </p:sp>
      <p:sp>
        <p:nvSpPr>
          <p:cNvPr id="39939" name="Slide Number Placeholder 3"/>
          <p:cNvSpPr>
            <a:spLocks noGrp="1"/>
          </p:cNvSpPr>
          <p:nvPr>
            <p:ph type="sldNum" sz="quarter" idx="5"/>
          </p:nvPr>
        </p:nvSpPr>
        <p:spPr bwMode="auto">
          <a:noFill/>
          <a:ln>
            <a:miter lim="800000"/>
            <a:headEnd/>
            <a:tailEnd/>
          </a:ln>
        </p:spPr>
        <p:txBody>
          <a:bodyPr/>
          <a:lstStyle/>
          <a:p>
            <a:fld id="{1BDFF2B6-570C-4182-975B-0A290CCA5EE6}" type="slidenum">
              <a:rPr lang="en-US"/>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Narrow" pitchFamily="34" charset="0"/>
              </a:rPr>
              <a:t>Tell students:</a:t>
            </a:r>
          </a:p>
          <a:p>
            <a:pPr eaLnBrk="1" hangingPunct="1">
              <a:spcBef>
                <a:spcPct val="0"/>
              </a:spcBef>
            </a:pPr>
            <a:endParaRPr lang="en-US" smtClean="0">
              <a:latin typeface="Arial Narrow" pitchFamily="34" charset="0"/>
            </a:endParaRPr>
          </a:p>
          <a:p>
            <a:pPr eaLnBrk="1" hangingPunct="1">
              <a:spcBef>
                <a:spcPct val="0"/>
              </a:spcBef>
            </a:pPr>
            <a:r>
              <a:rPr lang="en-US" b="1" smtClean="0">
                <a:latin typeface="Arial Narrow" pitchFamily="34" charset="0"/>
              </a:rPr>
              <a:t>STEM is an acronym. That means that each letter in the word STEM stands for something.</a:t>
            </a:r>
          </a:p>
          <a:p>
            <a:pPr eaLnBrk="1" hangingPunct="1">
              <a:spcBef>
                <a:spcPct val="0"/>
              </a:spcBef>
            </a:pPr>
            <a:endParaRPr lang="en-US" b="1" smtClean="0">
              <a:latin typeface="Arial Narrow" pitchFamily="34" charset="0"/>
            </a:endParaRPr>
          </a:p>
          <a:p>
            <a:pPr eaLnBrk="1" hangingPunct="1">
              <a:spcBef>
                <a:spcPct val="0"/>
              </a:spcBef>
            </a:pPr>
            <a:r>
              <a:rPr lang="en-US" b="1" smtClean="0">
                <a:latin typeface="Arial Narrow" pitchFamily="34" charset="0"/>
              </a:rPr>
              <a:t>The </a:t>
            </a:r>
            <a:r>
              <a:rPr lang="ja-JP" altLang="en-US" b="1" smtClean="0">
                <a:latin typeface="Arial Narrow" pitchFamily="34" charset="0"/>
              </a:rPr>
              <a:t>“</a:t>
            </a:r>
            <a:r>
              <a:rPr lang="en-US" altLang="ja-JP" b="1" smtClean="0">
                <a:latin typeface="Arial Narrow" pitchFamily="34" charset="0"/>
              </a:rPr>
              <a:t>S</a:t>
            </a:r>
            <a:r>
              <a:rPr lang="ja-JP" altLang="en-US" b="1" smtClean="0">
                <a:latin typeface="Arial Narrow" pitchFamily="34" charset="0"/>
              </a:rPr>
              <a:t>”</a:t>
            </a:r>
            <a:r>
              <a:rPr lang="en-US" altLang="ja-JP" b="1" smtClean="0">
                <a:latin typeface="Arial Narrow" pitchFamily="34" charset="0"/>
              </a:rPr>
              <a:t> in STEM stands for SCIENCE.</a:t>
            </a:r>
          </a:p>
          <a:p>
            <a:pPr eaLnBrk="1" hangingPunct="1">
              <a:spcBef>
                <a:spcPct val="0"/>
              </a:spcBef>
            </a:pPr>
            <a:endParaRPr lang="en-US" b="1" smtClean="0">
              <a:latin typeface="Arial Narrow" pitchFamily="34" charset="0"/>
            </a:endParaRPr>
          </a:p>
          <a:p>
            <a:pPr eaLnBrk="1" hangingPunct="1">
              <a:spcBef>
                <a:spcPct val="0"/>
              </a:spcBef>
            </a:pPr>
            <a:r>
              <a:rPr lang="en-US" b="1" smtClean="0">
                <a:latin typeface="Arial Narrow" pitchFamily="34" charset="0"/>
              </a:rPr>
              <a:t>There are many exciting types of science you can study, including biology, chemistry, physics, ecology, geology, astronomy, and even environmental studies.</a:t>
            </a:r>
          </a:p>
          <a:p>
            <a:pPr eaLnBrk="1" hangingPunct="1">
              <a:spcBef>
                <a:spcPct val="0"/>
              </a:spcBef>
            </a:pPr>
            <a:endParaRPr lang="en-US" smtClean="0">
              <a:latin typeface="Arial Narrow" pitchFamily="34" charset="0"/>
            </a:endParaRPr>
          </a:p>
          <a:p>
            <a:pPr eaLnBrk="1" hangingPunct="1">
              <a:spcBef>
                <a:spcPct val="0"/>
              </a:spcBef>
            </a:pPr>
            <a:r>
              <a:rPr lang="en-US" smtClean="0">
                <a:latin typeface="Arial Narrow" pitchFamily="34" charset="0"/>
              </a:rPr>
              <a:t>Ask students to volunteer the most exciting thing they have studied in science this year.</a:t>
            </a:r>
          </a:p>
        </p:txBody>
      </p:sp>
      <p:sp>
        <p:nvSpPr>
          <p:cNvPr id="17411" name="Slide Number Placeholder 3"/>
          <p:cNvSpPr>
            <a:spLocks noGrp="1"/>
          </p:cNvSpPr>
          <p:nvPr>
            <p:ph type="sldNum" sz="quarter" idx="5"/>
          </p:nvPr>
        </p:nvSpPr>
        <p:spPr bwMode="auto">
          <a:noFill/>
          <a:ln>
            <a:miter lim="800000"/>
            <a:headEnd/>
            <a:tailEnd/>
          </a:ln>
        </p:spPr>
        <p:txBody>
          <a:bodyPr/>
          <a:lstStyle/>
          <a:p>
            <a:fld id="{70554111-459F-4A95-86E2-1B28A39CA0A3}"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Narrow" pitchFamily="34" charset="0"/>
              </a:rPr>
              <a:t>Tell students:</a:t>
            </a:r>
          </a:p>
          <a:p>
            <a:pPr eaLnBrk="1" hangingPunct="1">
              <a:spcBef>
                <a:spcPct val="0"/>
              </a:spcBef>
            </a:pPr>
            <a:endParaRPr lang="en-US" smtClean="0">
              <a:latin typeface="Arial Narrow" pitchFamily="34" charset="0"/>
            </a:endParaRPr>
          </a:p>
          <a:p>
            <a:pPr eaLnBrk="1" hangingPunct="1">
              <a:spcBef>
                <a:spcPct val="0"/>
              </a:spcBef>
            </a:pPr>
            <a:r>
              <a:rPr lang="en-US" b="1" smtClean="0">
                <a:latin typeface="Arial Narrow" pitchFamily="34" charset="0"/>
              </a:rPr>
              <a:t>The </a:t>
            </a:r>
            <a:r>
              <a:rPr lang="ja-JP" altLang="en-US" b="1" smtClean="0">
                <a:latin typeface="Arial Narrow" pitchFamily="34" charset="0"/>
              </a:rPr>
              <a:t>“</a:t>
            </a:r>
            <a:r>
              <a:rPr lang="en-US" altLang="ja-JP" b="1" smtClean="0">
                <a:latin typeface="Arial Narrow" pitchFamily="34" charset="0"/>
              </a:rPr>
              <a:t>T</a:t>
            </a:r>
            <a:r>
              <a:rPr lang="ja-JP" altLang="en-US" b="1" smtClean="0">
                <a:latin typeface="Arial Narrow" pitchFamily="34" charset="0"/>
              </a:rPr>
              <a:t>”</a:t>
            </a:r>
            <a:r>
              <a:rPr lang="en-US" altLang="ja-JP" b="1" smtClean="0">
                <a:latin typeface="Arial Narrow" pitchFamily="34" charset="0"/>
              </a:rPr>
              <a:t> in STEM stands for TECHNOLOGY.</a:t>
            </a:r>
          </a:p>
          <a:p>
            <a:pPr eaLnBrk="1" hangingPunct="1">
              <a:spcBef>
                <a:spcPct val="0"/>
              </a:spcBef>
            </a:pPr>
            <a:endParaRPr lang="en-US" b="1" smtClean="0">
              <a:latin typeface="Arial Narrow" pitchFamily="34" charset="0"/>
            </a:endParaRPr>
          </a:p>
          <a:p>
            <a:pPr eaLnBrk="1" hangingPunct="1">
              <a:spcBef>
                <a:spcPct val="0"/>
              </a:spcBef>
            </a:pPr>
            <a:r>
              <a:rPr lang="en-US" b="1" smtClean="0">
                <a:latin typeface="Arial Narrow" pitchFamily="34" charset="0"/>
              </a:rPr>
              <a:t>Do you want to be on the cutting edge of new discoveries? If so, you may want to study technology. You can focus on computers and software, or alternative energy, artificial intelligence, green technology such as solar panels or wind turbines, or even biotechnology. </a:t>
            </a:r>
          </a:p>
          <a:p>
            <a:pPr eaLnBrk="1" hangingPunct="1">
              <a:spcBef>
                <a:spcPct val="0"/>
              </a:spcBef>
            </a:pPr>
            <a:endParaRPr lang="en-US" smtClean="0">
              <a:latin typeface="Arial Narrow" pitchFamily="34" charset="0"/>
            </a:endParaRPr>
          </a:p>
          <a:p>
            <a:pPr eaLnBrk="1" hangingPunct="1">
              <a:spcBef>
                <a:spcPct val="0"/>
              </a:spcBef>
            </a:pPr>
            <a:r>
              <a:rPr lang="en-US" smtClean="0">
                <a:latin typeface="Arial Narrow" pitchFamily="34" charset="0"/>
              </a:rPr>
              <a:t>Ask students to call out ways they use technology in their everyday lives: their phone, computer, car, the heat for your school, etc…</a:t>
            </a:r>
          </a:p>
        </p:txBody>
      </p:sp>
      <p:sp>
        <p:nvSpPr>
          <p:cNvPr id="19459" name="Slide Number Placeholder 3"/>
          <p:cNvSpPr>
            <a:spLocks noGrp="1"/>
          </p:cNvSpPr>
          <p:nvPr>
            <p:ph type="sldNum" sz="quarter" idx="5"/>
          </p:nvPr>
        </p:nvSpPr>
        <p:spPr bwMode="auto">
          <a:noFill/>
          <a:ln>
            <a:miter lim="800000"/>
            <a:headEnd/>
            <a:tailEnd/>
          </a:ln>
        </p:spPr>
        <p:txBody>
          <a:bodyPr/>
          <a:lstStyle/>
          <a:p>
            <a:fld id="{3913EF42-4E11-41A3-9FA9-B12570490EEA}"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Narrow" pitchFamily="34" charset="0"/>
              </a:rPr>
              <a:t>Tell students:</a:t>
            </a:r>
          </a:p>
          <a:p>
            <a:pPr eaLnBrk="1" hangingPunct="1">
              <a:spcBef>
                <a:spcPct val="0"/>
              </a:spcBef>
            </a:pPr>
            <a:endParaRPr lang="en-US" smtClean="0">
              <a:latin typeface="Arial Narrow" pitchFamily="34" charset="0"/>
            </a:endParaRPr>
          </a:p>
          <a:p>
            <a:pPr eaLnBrk="1" hangingPunct="1">
              <a:spcBef>
                <a:spcPct val="0"/>
              </a:spcBef>
            </a:pPr>
            <a:r>
              <a:rPr lang="en-US" b="1" smtClean="0">
                <a:latin typeface="Arial Narrow" pitchFamily="34" charset="0"/>
              </a:rPr>
              <a:t>The </a:t>
            </a:r>
            <a:r>
              <a:rPr lang="ja-JP" altLang="en-US" b="1" smtClean="0">
                <a:latin typeface="Arial Narrow" pitchFamily="34" charset="0"/>
              </a:rPr>
              <a:t>“</a:t>
            </a:r>
            <a:r>
              <a:rPr lang="en-US" altLang="ja-JP" b="1" smtClean="0">
                <a:latin typeface="Arial Narrow" pitchFamily="34" charset="0"/>
              </a:rPr>
              <a:t>E</a:t>
            </a:r>
            <a:r>
              <a:rPr lang="ja-JP" altLang="en-US" b="1" smtClean="0">
                <a:latin typeface="Arial Narrow" pitchFamily="34" charset="0"/>
              </a:rPr>
              <a:t>”</a:t>
            </a:r>
            <a:r>
              <a:rPr lang="en-US" altLang="ja-JP" b="1" smtClean="0">
                <a:latin typeface="Arial Narrow" pitchFamily="34" charset="0"/>
              </a:rPr>
              <a:t> in STEM stands for ENGINEERING.</a:t>
            </a:r>
          </a:p>
          <a:p>
            <a:pPr eaLnBrk="1" hangingPunct="1">
              <a:spcBef>
                <a:spcPct val="0"/>
              </a:spcBef>
            </a:pPr>
            <a:endParaRPr lang="en-US" b="1" smtClean="0">
              <a:latin typeface="Arial Narrow" pitchFamily="34" charset="0"/>
            </a:endParaRPr>
          </a:p>
          <a:p>
            <a:pPr eaLnBrk="1" hangingPunct="1">
              <a:spcBef>
                <a:spcPct val="0"/>
              </a:spcBef>
            </a:pPr>
            <a:r>
              <a:rPr lang="en-US" smtClean="0">
                <a:latin typeface="Arial Narrow" pitchFamily="34" charset="0"/>
              </a:rPr>
              <a:t>Engineering is a process that solves a real world problem by developing a new product or system.  In engineering, a professional identifies the problem, then brainstorms possible solutions after checking for challenges or constraints. Next, the professional identifies an approach and builds a model or prototype, and then refines the design. This is a circular process that strives for continuous improvement.</a:t>
            </a:r>
          </a:p>
          <a:p>
            <a:pPr eaLnBrk="1" hangingPunct="1">
              <a:spcBef>
                <a:spcPct val="0"/>
              </a:spcBef>
            </a:pPr>
            <a:endParaRPr lang="en-US" smtClean="0">
              <a:latin typeface="Arial Narrow" pitchFamily="34" charset="0"/>
            </a:endParaRPr>
          </a:p>
          <a:p>
            <a:pPr eaLnBrk="1" hangingPunct="1">
              <a:spcBef>
                <a:spcPct val="0"/>
              </a:spcBef>
            </a:pPr>
            <a:r>
              <a:rPr lang="en-US" smtClean="0">
                <a:latin typeface="Arial Narrow" pitchFamily="34" charset="0"/>
              </a:rPr>
              <a:t>Ask students to raise their hands if they</a:t>
            </a:r>
            <a:r>
              <a:rPr lang="ja-JP" altLang="en-US" smtClean="0">
                <a:latin typeface="Arial Narrow" pitchFamily="34" charset="0"/>
              </a:rPr>
              <a:t>’</a:t>
            </a:r>
            <a:r>
              <a:rPr lang="en-US" altLang="ja-JP" smtClean="0">
                <a:latin typeface="Arial Narrow" pitchFamily="34" charset="0"/>
              </a:rPr>
              <a:t>ve ever had an idea for a better way to do something: for example, for more features on their better cell phone. If so, they might be interested in engineering!</a:t>
            </a:r>
          </a:p>
          <a:p>
            <a:pPr eaLnBrk="1" hangingPunct="1">
              <a:spcBef>
                <a:spcPct val="0"/>
              </a:spcBef>
            </a:pPr>
            <a:endParaRPr lang="en-US" smtClean="0">
              <a:latin typeface="Arial Narrow" pitchFamily="34" charset="0"/>
            </a:endParaRPr>
          </a:p>
          <a:p>
            <a:pPr eaLnBrk="1" hangingPunct="1">
              <a:spcBef>
                <a:spcPct val="0"/>
              </a:spcBef>
            </a:pPr>
            <a:endParaRPr lang="en-US" smtClean="0">
              <a:latin typeface="Arial Narrow" pitchFamily="34" charset="0"/>
            </a:endParaRPr>
          </a:p>
        </p:txBody>
      </p:sp>
      <p:sp>
        <p:nvSpPr>
          <p:cNvPr id="21507" name="Slide Number Placeholder 3"/>
          <p:cNvSpPr>
            <a:spLocks noGrp="1"/>
          </p:cNvSpPr>
          <p:nvPr>
            <p:ph type="sldNum" sz="quarter" idx="5"/>
          </p:nvPr>
        </p:nvSpPr>
        <p:spPr bwMode="auto">
          <a:noFill/>
          <a:ln>
            <a:miter lim="800000"/>
            <a:headEnd/>
            <a:tailEnd/>
          </a:ln>
        </p:spPr>
        <p:txBody>
          <a:bodyPr/>
          <a:lstStyle/>
          <a:p>
            <a:fld id="{795B48B6-63FE-4061-B1E6-12CF3DC4C9F1}"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Narrow" pitchFamily="34" charset="0"/>
              </a:rPr>
              <a:t>Tell students:</a:t>
            </a:r>
          </a:p>
          <a:p>
            <a:pPr eaLnBrk="1" hangingPunct="1">
              <a:spcBef>
                <a:spcPct val="0"/>
              </a:spcBef>
            </a:pPr>
            <a:endParaRPr lang="en-US" smtClean="0">
              <a:latin typeface="Arial Narrow" pitchFamily="34" charset="0"/>
            </a:endParaRPr>
          </a:p>
          <a:p>
            <a:pPr eaLnBrk="1" hangingPunct="1">
              <a:spcBef>
                <a:spcPct val="0"/>
              </a:spcBef>
            </a:pPr>
            <a:r>
              <a:rPr lang="en-US" b="1" smtClean="0">
                <a:latin typeface="Arial Narrow" pitchFamily="34" charset="0"/>
              </a:rPr>
              <a:t>The </a:t>
            </a:r>
            <a:r>
              <a:rPr lang="ja-JP" altLang="en-US" b="1" smtClean="0">
                <a:latin typeface="Arial Narrow" pitchFamily="34" charset="0"/>
              </a:rPr>
              <a:t>“</a:t>
            </a:r>
            <a:r>
              <a:rPr lang="en-US" altLang="ja-JP" b="1" smtClean="0">
                <a:latin typeface="Arial Narrow" pitchFamily="34" charset="0"/>
              </a:rPr>
              <a:t>M</a:t>
            </a:r>
            <a:r>
              <a:rPr lang="ja-JP" altLang="en-US" b="1" smtClean="0">
                <a:latin typeface="Arial Narrow" pitchFamily="34" charset="0"/>
              </a:rPr>
              <a:t>”</a:t>
            </a:r>
            <a:r>
              <a:rPr lang="en-US" altLang="ja-JP" b="1" smtClean="0">
                <a:latin typeface="Arial Narrow" pitchFamily="34" charset="0"/>
              </a:rPr>
              <a:t> in STEM stands for MATHEMATICS.</a:t>
            </a:r>
          </a:p>
          <a:p>
            <a:pPr eaLnBrk="1" hangingPunct="1">
              <a:spcBef>
                <a:spcPct val="0"/>
              </a:spcBef>
            </a:pPr>
            <a:endParaRPr lang="en-US" b="1" smtClean="0">
              <a:latin typeface="Arial Narrow" pitchFamily="34" charset="0"/>
            </a:endParaRPr>
          </a:p>
          <a:p>
            <a:pPr eaLnBrk="1" hangingPunct="1">
              <a:spcBef>
                <a:spcPct val="0"/>
              </a:spcBef>
            </a:pPr>
            <a:r>
              <a:rPr lang="en-US" b="1" smtClean="0">
                <a:latin typeface="Arial Narrow" pitchFamily="34" charset="0"/>
              </a:rPr>
              <a:t>With math, we use numbers and equations to help explain how the world works. When you get to high school, you</a:t>
            </a:r>
            <a:r>
              <a:rPr lang="ja-JP" altLang="en-US" b="1" smtClean="0">
                <a:latin typeface="Arial Narrow" pitchFamily="34" charset="0"/>
              </a:rPr>
              <a:t>’</a:t>
            </a:r>
            <a:r>
              <a:rPr lang="en-US" altLang="ja-JP" b="1" smtClean="0">
                <a:latin typeface="Arial Narrow" pitchFamily="34" charset="0"/>
              </a:rPr>
              <a:t>ll probably take a lot more math… but you</a:t>
            </a:r>
            <a:r>
              <a:rPr lang="ja-JP" altLang="en-US" b="1" smtClean="0">
                <a:latin typeface="Arial Narrow" pitchFamily="34" charset="0"/>
              </a:rPr>
              <a:t>’</a:t>
            </a:r>
            <a:r>
              <a:rPr lang="en-US" altLang="ja-JP" b="1" smtClean="0">
                <a:latin typeface="Arial Narrow" pitchFamily="34" charset="0"/>
              </a:rPr>
              <a:t>ll find that it</a:t>
            </a:r>
            <a:r>
              <a:rPr lang="ja-JP" altLang="en-US" b="1" smtClean="0">
                <a:latin typeface="Arial Narrow" pitchFamily="34" charset="0"/>
              </a:rPr>
              <a:t>’</a:t>
            </a:r>
            <a:r>
              <a:rPr lang="en-US" altLang="ja-JP" b="1" smtClean="0">
                <a:latin typeface="Arial Narrow" pitchFamily="34" charset="0"/>
              </a:rPr>
              <a:t>s a lot of fun! </a:t>
            </a:r>
            <a:endParaRPr lang="en-US" smtClean="0">
              <a:latin typeface="Arial Narrow" pitchFamily="34" charset="0"/>
            </a:endParaRPr>
          </a:p>
        </p:txBody>
      </p:sp>
      <p:sp>
        <p:nvSpPr>
          <p:cNvPr id="23555" name="Slide Number Placeholder 3"/>
          <p:cNvSpPr>
            <a:spLocks noGrp="1"/>
          </p:cNvSpPr>
          <p:nvPr>
            <p:ph type="sldNum" sz="quarter" idx="5"/>
          </p:nvPr>
        </p:nvSpPr>
        <p:spPr bwMode="auto">
          <a:noFill/>
          <a:ln>
            <a:miter lim="800000"/>
            <a:headEnd/>
            <a:tailEnd/>
          </a:ln>
        </p:spPr>
        <p:txBody>
          <a:bodyPr/>
          <a:lstStyle/>
          <a:p>
            <a:fld id="{B408A90C-A956-4C9A-BE72-1B678CE335DF}"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Narrow" pitchFamily="34" charset="0"/>
              </a:rPr>
              <a:t>What</a:t>
            </a:r>
            <a:r>
              <a:rPr lang="ja-JP" altLang="en-US" smtClean="0">
                <a:latin typeface="Arial Narrow" pitchFamily="34" charset="0"/>
              </a:rPr>
              <a:t>’</a:t>
            </a:r>
            <a:r>
              <a:rPr lang="en-US" altLang="ja-JP" smtClean="0">
                <a:latin typeface="Arial Narrow" pitchFamily="34" charset="0"/>
              </a:rPr>
              <a:t>s most important about a STEM education isn</a:t>
            </a:r>
            <a:r>
              <a:rPr lang="ja-JP" altLang="en-US" smtClean="0">
                <a:latin typeface="Arial Narrow" pitchFamily="34" charset="0"/>
              </a:rPr>
              <a:t>’</a:t>
            </a:r>
            <a:r>
              <a:rPr lang="en-US" altLang="ja-JP" smtClean="0">
                <a:latin typeface="Arial Narrow" pitchFamily="34" charset="0"/>
              </a:rPr>
              <a:t>t just the four individual subjects.</a:t>
            </a:r>
          </a:p>
          <a:p>
            <a:pPr eaLnBrk="1" hangingPunct="1">
              <a:spcBef>
                <a:spcPct val="0"/>
              </a:spcBef>
            </a:pPr>
            <a:endParaRPr lang="en-US" smtClean="0">
              <a:latin typeface="Arial Narrow" pitchFamily="34" charset="0"/>
            </a:endParaRPr>
          </a:p>
          <a:p>
            <a:pPr eaLnBrk="1" hangingPunct="1">
              <a:spcBef>
                <a:spcPct val="0"/>
              </a:spcBef>
            </a:pPr>
            <a:r>
              <a:rPr lang="en-US" smtClean="0">
                <a:latin typeface="Arial Narrow" pitchFamily="34" charset="0"/>
              </a:rPr>
              <a:t>Instead, it</a:t>
            </a:r>
            <a:r>
              <a:rPr lang="ja-JP" altLang="en-US" smtClean="0">
                <a:latin typeface="Arial Narrow" pitchFamily="34" charset="0"/>
              </a:rPr>
              <a:t>’</a:t>
            </a:r>
            <a:r>
              <a:rPr lang="en-US" altLang="ja-JP" smtClean="0">
                <a:latin typeface="Arial Narrow" pitchFamily="34" charset="0"/>
              </a:rPr>
              <a:t>s the fact that STEM will provide students with the abilities to USE strong foundations in science, technology, engineering, and math to solve real world problems. STEM classes are hands-on with lots of applied learning and opportunities to prepare for college and career.</a:t>
            </a:r>
            <a:endParaRPr lang="en-US" smtClean="0">
              <a:latin typeface="Arial Narrow" pitchFamily="34" charset="0"/>
            </a:endParaRPr>
          </a:p>
        </p:txBody>
      </p:sp>
      <p:sp>
        <p:nvSpPr>
          <p:cNvPr id="25603" name="Slide Number Placeholder 3"/>
          <p:cNvSpPr>
            <a:spLocks noGrp="1"/>
          </p:cNvSpPr>
          <p:nvPr>
            <p:ph type="sldNum" sz="quarter" idx="5"/>
          </p:nvPr>
        </p:nvSpPr>
        <p:spPr bwMode="auto">
          <a:noFill/>
          <a:ln>
            <a:miter lim="800000"/>
            <a:headEnd/>
            <a:tailEnd/>
          </a:ln>
        </p:spPr>
        <p:txBody>
          <a:bodyPr/>
          <a:lstStyle/>
          <a:p>
            <a:fld id="{4BAF5008-4606-45BA-BA1F-25383EC4B9C3}"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Narrow" pitchFamily="34" charset="0"/>
              </a:rPr>
              <a:t>Ask students to stand up if they think they might be interested in studying STEM. Encourage everyone to stand up!</a:t>
            </a:r>
          </a:p>
          <a:p>
            <a:pPr eaLnBrk="1" hangingPunct="1">
              <a:spcBef>
                <a:spcPct val="0"/>
              </a:spcBef>
            </a:pPr>
            <a:endParaRPr lang="en-US" smtClean="0">
              <a:latin typeface="Arial Narrow" pitchFamily="34" charset="0"/>
            </a:endParaRPr>
          </a:p>
          <a:p>
            <a:pPr eaLnBrk="1" hangingPunct="1">
              <a:spcBef>
                <a:spcPct val="0"/>
              </a:spcBef>
            </a:pPr>
            <a:r>
              <a:rPr lang="en-US" smtClean="0">
                <a:latin typeface="Arial Narrow" pitchFamily="34" charset="0"/>
              </a:rPr>
              <a:t>Tell them:</a:t>
            </a:r>
          </a:p>
          <a:p>
            <a:pPr eaLnBrk="1" hangingPunct="1">
              <a:spcBef>
                <a:spcPct val="0"/>
              </a:spcBef>
            </a:pPr>
            <a:endParaRPr lang="en-US" smtClean="0">
              <a:latin typeface="Arial Narrow" pitchFamily="34" charset="0"/>
            </a:endParaRPr>
          </a:p>
          <a:p>
            <a:pPr eaLnBrk="1" hangingPunct="1">
              <a:spcBef>
                <a:spcPct val="0"/>
              </a:spcBef>
            </a:pPr>
            <a:r>
              <a:rPr lang="en-US" b="1" smtClean="0">
                <a:latin typeface="Arial Narrow" pitchFamily="34" charset="0"/>
              </a:rPr>
              <a:t>STEM subjects are very important in the world today. You need to know at least a little about math and science just to live your life.</a:t>
            </a:r>
          </a:p>
          <a:p>
            <a:pPr eaLnBrk="1" hangingPunct="1">
              <a:spcBef>
                <a:spcPct val="0"/>
              </a:spcBef>
            </a:pPr>
            <a:endParaRPr lang="en-US" b="1" smtClean="0">
              <a:latin typeface="Arial Narrow" pitchFamily="34" charset="0"/>
            </a:endParaRPr>
          </a:p>
          <a:p>
            <a:pPr eaLnBrk="1" hangingPunct="1">
              <a:spcBef>
                <a:spcPct val="0"/>
              </a:spcBef>
            </a:pPr>
            <a:r>
              <a:rPr lang="en-US" b="1" smtClean="0">
                <a:latin typeface="Arial Narrow" pitchFamily="34" charset="0"/>
              </a:rPr>
              <a:t>Studying more about STEM  can be very exciting. You</a:t>
            </a:r>
            <a:r>
              <a:rPr lang="ja-JP" altLang="en-US" b="1" smtClean="0">
                <a:latin typeface="Arial Narrow" pitchFamily="34" charset="0"/>
              </a:rPr>
              <a:t>’</a:t>
            </a:r>
            <a:r>
              <a:rPr lang="en-US" altLang="ja-JP" b="1" smtClean="0">
                <a:latin typeface="Arial Narrow" pitchFamily="34" charset="0"/>
              </a:rPr>
              <a:t>ll learn how to solve problems. You</a:t>
            </a:r>
            <a:r>
              <a:rPr lang="ja-JP" altLang="en-US" b="1" smtClean="0">
                <a:latin typeface="Arial Narrow" pitchFamily="34" charset="0"/>
              </a:rPr>
              <a:t>’</a:t>
            </a:r>
            <a:r>
              <a:rPr lang="en-US" altLang="ja-JP" b="1" smtClean="0">
                <a:latin typeface="Arial Narrow" pitchFamily="34" charset="0"/>
              </a:rPr>
              <a:t>ll learn new things. You</a:t>
            </a:r>
            <a:r>
              <a:rPr lang="ja-JP" altLang="en-US" b="1" smtClean="0">
                <a:latin typeface="Arial Narrow" pitchFamily="34" charset="0"/>
              </a:rPr>
              <a:t>’</a:t>
            </a:r>
            <a:r>
              <a:rPr lang="en-US" altLang="ja-JP" b="1" smtClean="0">
                <a:latin typeface="Arial Narrow" pitchFamily="34" charset="0"/>
              </a:rPr>
              <a:t>ll explore cutting edge ideas. And you</a:t>
            </a:r>
            <a:r>
              <a:rPr lang="ja-JP" altLang="en-US" b="1" smtClean="0">
                <a:latin typeface="Arial Narrow" pitchFamily="34" charset="0"/>
              </a:rPr>
              <a:t>’</a:t>
            </a:r>
            <a:r>
              <a:rPr lang="en-US" altLang="ja-JP" b="1" smtClean="0">
                <a:latin typeface="Arial Narrow" pitchFamily="34" charset="0"/>
              </a:rPr>
              <a:t>ll challenge yourself.</a:t>
            </a:r>
          </a:p>
          <a:p>
            <a:pPr eaLnBrk="1" hangingPunct="1">
              <a:spcBef>
                <a:spcPct val="0"/>
              </a:spcBef>
            </a:pPr>
            <a:endParaRPr lang="en-US" b="1" smtClean="0">
              <a:latin typeface="Arial Narrow" pitchFamily="34" charset="0"/>
            </a:endParaRPr>
          </a:p>
          <a:p>
            <a:pPr eaLnBrk="1" hangingPunct="1">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a:lstStyle/>
          <a:p>
            <a:fld id="{4BE4041C-930F-4F0A-9C1F-EC06210587EF}"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Narrow" pitchFamily="34" charset="0"/>
              </a:rPr>
              <a:t>Tell students:</a:t>
            </a:r>
          </a:p>
          <a:p>
            <a:pPr eaLnBrk="1" hangingPunct="1">
              <a:spcBef>
                <a:spcPct val="0"/>
              </a:spcBef>
            </a:pPr>
            <a:endParaRPr lang="en-US" smtClean="0">
              <a:latin typeface="Arial Narrow" pitchFamily="34" charset="0"/>
            </a:endParaRPr>
          </a:p>
          <a:p>
            <a:pPr eaLnBrk="1" hangingPunct="1">
              <a:spcBef>
                <a:spcPct val="0"/>
              </a:spcBef>
            </a:pPr>
            <a:r>
              <a:rPr lang="en-US" b="1" smtClean="0">
                <a:latin typeface="Arial Narrow" pitchFamily="34" charset="0"/>
              </a:rPr>
              <a:t>Another reason to study STEM  subjects is because they are very important in the world today. People with STEM skills can help solve climate change and deal with shortages of natural resources, such as gasoline. They can help cure global diseases, such as malaria.</a:t>
            </a:r>
          </a:p>
          <a:p>
            <a:pPr eaLnBrk="1" hangingPunct="1">
              <a:spcBef>
                <a:spcPct val="0"/>
              </a:spcBef>
            </a:pPr>
            <a:endParaRPr lang="en-US" b="1" smtClean="0">
              <a:latin typeface="Arial Narrow" pitchFamily="34" charset="0"/>
            </a:endParaRPr>
          </a:p>
          <a:p>
            <a:pPr eaLnBrk="1" hangingPunct="1">
              <a:spcBef>
                <a:spcPct val="0"/>
              </a:spcBef>
            </a:pPr>
            <a:r>
              <a:rPr lang="en-US" b="1" smtClean="0">
                <a:latin typeface="Arial Narrow" pitchFamily="34" charset="0"/>
              </a:rPr>
              <a:t>Studying STEM gives you skills for the future. </a:t>
            </a:r>
          </a:p>
          <a:p>
            <a:pPr eaLnBrk="1" hangingPunct="1">
              <a:spcBef>
                <a:spcPct val="0"/>
              </a:spcBef>
            </a:pPr>
            <a:endParaRPr lang="en-US" b="1" smtClean="0">
              <a:latin typeface="Arial Narrow" pitchFamily="34" charset="0"/>
            </a:endParaRPr>
          </a:p>
          <a:p>
            <a:pPr eaLnBrk="1" hangingPunct="1">
              <a:spcBef>
                <a:spcPct val="0"/>
              </a:spcBef>
            </a:pPr>
            <a:endParaRPr lang="en-US" smtClean="0">
              <a:latin typeface="Arial Narrow" pitchFamily="34" charset="0"/>
            </a:endParaRPr>
          </a:p>
        </p:txBody>
      </p:sp>
      <p:sp>
        <p:nvSpPr>
          <p:cNvPr id="29699" name="Slide Number Placeholder 3"/>
          <p:cNvSpPr>
            <a:spLocks noGrp="1"/>
          </p:cNvSpPr>
          <p:nvPr>
            <p:ph type="sldNum" sz="quarter" idx="5"/>
          </p:nvPr>
        </p:nvSpPr>
        <p:spPr bwMode="auto">
          <a:noFill/>
          <a:ln>
            <a:miter lim="800000"/>
            <a:headEnd/>
            <a:tailEnd/>
          </a:ln>
        </p:spPr>
        <p:txBody>
          <a:bodyPr/>
          <a:lstStyle/>
          <a:p>
            <a:fld id="{7FA3653E-67F9-45E9-8EF2-F7AA34019379}"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latin typeface="Arial Narrow" pitchFamily="34" charset="0"/>
              </a:rPr>
              <a:t>Here</a:t>
            </a:r>
            <a:r>
              <a:rPr lang="ja-JP" altLang="en-US" b="1" smtClean="0">
                <a:latin typeface="Arial Narrow" pitchFamily="34" charset="0"/>
              </a:rPr>
              <a:t>’</a:t>
            </a:r>
            <a:r>
              <a:rPr lang="en-US" altLang="ja-JP" b="1" smtClean="0">
                <a:latin typeface="Arial Narrow" pitchFamily="34" charset="0"/>
              </a:rPr>
              <a:t>s another reason to study STEM: because STEM subjects lead to good jobs!</a:t>
            </a:r>
          </a:p>
          <a:p>
            <a:pPr eaLnBrk="1" hangingPunct="1">
              <a:spcBef>
                <a:spcPct val="0"/>
              </a:spcBef>
            </a:pPr>
            <a:endParaRPr lang="en-US" b="1" smtClean="0">
              <a:latin typeface="Arial Narrow" pitchFamily="34" charset="0"/>
            </a:endParaRPr>
          </a:p>
          <a:p>
            <a:pPr eaLnBrk="1" hangingPunct="1">
              <a:spcBef>
                <a:spcPct val="0"/>
              </a:spcBef>
            </a:pPr>
            <a:r>
              <a:rPr lang="en-US" b="1" smtClean="0">
                <a:latin typeface="Arial Narrow" pitchFamily="34" charset="0"/>
              </a:rPr>
              <a:t>Jobs in STEM fields are expected to grow 70% faster than growth for other types of occupations. That means you</a:t>
            </a:r>
            <a:r>
              <a:rPr lang="ja-JP" altLang="en-US" b="1" smtClean="0">
                <a:latin typeface="Arial Narrow" pitchFamily="34" charset="0"/>
              </a:rPr>
              <a:t>’</a:t>
            </a:r>
            <a:r>
              <a:rPr lang="en-US" altLang="ja-JP" b="1" smtClean="0">
                <a:latin typeface="Arial Narrow" pitchFamily="34" charset="0"/>
              </a:rPr>
              <a:t>re more likely to find a job if you</a:t>
            </a:r>
            <a:r>
              <a:rPr lang="ja-JP" altLang="en-US" b="1" smtClean="0">
                <a:latin typeface="Arial Narrow" pitchFamily="34" charset="0"/>
              </a:rPr>
              <a:t>’</a:t>
            </a:r>
            <a:r>
              <a:rPr lang="en-US" altLang="ja-JP" b="1" smtClean="0">
                <a:latin typeface="Arial Narrow" pitchFamily="34" charset="0"/>
              </a:rPr>
              <a:t>ve studied STEM. And, with STEM skills you can start out at a higher salary.</a:t>
            </a:r>
          </a:p>
          <a:p>
            <a:pPr eaLnBrk="1" hangingPunct="1">
              <a:spcBef>
                <a:spcPct val="0"/>
              </a:spcBef>
            </a:pPr>
            <a:endParaRPr lang="en-US" b="1" smtClean="0">
              <a:latin typeface="Arial Narrow" pitchFamily="34" charset="0"/>
            </a:endParaRPr>
          </a:p>
          <a:p>
            <a:pPr eaLnBrk="1" hangingPunct="1">
              <a:spcBef>
                <a:spcPct val="0"/>
              </a:spcBef>
            </a:pPr>
            <a:r>
              <a:rPr lang="en-US" b="1" smtClean="0">
                <a:latin typeface="Arial Narrow" pitchFamily="34" charset="0"/>
              </a:rPr>
              <a:t>STEM also gives you the chance to work in many exciting career fields – from designing video games to creating silicon wafers for computers to maybe even planning the next space mission.</a:t>
            </a:r>
          </a:p>
        </p:txBody>
      </p:sp>
      <p:sp>
        <p:nvSpPr>
          <p:cNvPr id="31747" name="Slide Number Placeholder 3"/>
          <p:cNvSpPr>
            <a:spLocks noGrp="1"/>
          </p:cNvSpPr>
          <p:nvPr>
            <p:ph type="sldNum" sz="quarter" idx="5"/>
          </p:nvPr>
        </p:nvSpPr>
        <p:spPr bwMode="auto">
          <a:noFill/>
          <a:ln>
            <a:miter lim="800000"/>
            <a:headEnd/>
            <a:tailEnd/>
          </a:ln>
        </p:spPr>
        <p:txBody>
          <a:bodyPr/>
          <a:lstStyle/>
          <a:p>
            <a:fld id="{620AB33A-87AE-4F56-A73B-7B5FEA26A335}"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3AF75E8-401A-48B1-8F60-39746988AD8E}" type="datetimeFigureOut">
              <a:rPr lang="en-US"/>
              <a:pPr/>
              <a:t>4/20/2018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29676E2-4E4F-4BC0-B244-23CF8ACF4AA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1AC5D48-4F2B-41E0-AC67-5383C24598C5}" type="datetimeFigureOut">
              <a:rPr lang="en-US"/>
              <a:pPr/>
              <a:t>4/20/2018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694186F-9E92-45E0-BED6-765FC65F2BE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78AAB7A-685E-41B5-B1EE-62342719878D}" type="datetimeFigureOut">
              <a:rPr lang="en-US"/>
              <a:pPr/>
              <a:t>4/20/2018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080A4F0-6023-48E2-9FAF-286CE84197D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CareerGuidanceLogo.jpg"/>
          <p:cNvPicPr>
            <a:picLocks noChangeAspect="1"/>
          </p:cNvPicPr>
          <p:nvPr userDrawn="1"/>
        </p:nvPicPr>
        <p:blipFill>
          <a:blip r:embed="rId2" cstate="print"/>
          <a:srcRect/>
          <a:stretch>
            <a:fillRect/>
          </a:stretch>
        </p:blipFill>
        <p:spPr bwMode="auto">
          <a:xfrm>
            <a:off x="6553200" y="5791200"/>
            <a:ext cx="2133600" cy="8302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C911764E-33E3-49C5-9D4E-D000907211A8}" type="datetimeFigureOut">
              <a:rPr lang="en-US"/>
              <a:pPr/>
              <a:t>4/20/2018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99F5AEA-7004-48B7-8B85-F3EFCD1048E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234BEEF-10B4-4B37-969B-F837F125FECB}" type="datetimeFigureOut">
              <a:rPr lang="en-US"/>
              <a:pPr/>
              <a:t>4/20/2018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0D05694-3810-4BF3-80B5-5FF34849DAB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8877E48-F4A0-4449-A41F-A43C2645D69D}" type="datetimeFigureOut">
              <a:rPr lang="en-US"/>
              <a:pPr/>
              <a:t>4/20/2018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FE6B8D1-D9F2-442B-AFE8-82854EC36C1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BF04FFD-09B8-4551-A37D-6D78EE5D2D7E}" type="datetimeFigureOut">
              <a:rPr lang="en-US"/>
              <a:pPr/>
              <a:t>4/20/2018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DA47FAB-2A5C-41AD-9D87-0097B2BCB07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C7481A2-2971-4E5D-A7AE-7306BBF2F8B7}" type="datetimeFigureOut">
              <a:rPr lang="en-US"/>
              <a:pPr/>
              <a:t>4/20/2018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D0B008E-84CD-4C88-929E-5F09B46D1D3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7C37EFF-591D-4008-9FB0-C7F9413D03DB}" type="datetimeFigureOut">
              <a:rPr lang="en-US"/>
              <a:pPr/>
              <a:t>4/20/2018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A6C1ABD-0806-49CA-85EA-3189151E272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68EEFF4-20FF-4640-A3FB-04CB519EE350}" type="datetimeFigureOut">
              <a:rPr lang="en-US"/>
              <a:pPr/>
              <a:t>4/20/2018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44B7F2E-550F-4AF4-ADE7-CF0B74383B2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E270DBB-4C6F-43B4-99C3-891EC1749F3D}" type="datetimeFigureOut">
              <a:rPr lang="en-US"/>
              <a:pPr/>
              <a:t>4/20/2018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667B5E9-91A9-41A9-8E0A-9B2363663C1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FCAE77D9-74C9-4182-9B1C-5F87C4AFB60B}" type="datetimeFigureOut">
              <a:rPr lang="en-US"/>
              <a:pPr/>
              <a:t>4/20/2018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77F729F-51DB-43F2-9B2B-2227E0BF89E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7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charset="0"/>
          <a:ea typeface="MS PGothic" pitchFamily="34"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8" descr="C:\Users\Mary Bourguignon\AppData\Local\Microsoft\Windows\Temporary Internet Files\Content.IE5\H4YMLNBF\MPj04101640000[1].jpg" title="Simulated DNA strands"/>
          <p:cNvPicPr>
            <a:picLocks noChangeAspect="1" noChangeArrowheads="1"/>
          </p:cNvPicPr>
          <p:nvPr/>
        </p:nvPicPr>
        <p:blipFill>
          <a:blip r:embed="rId3" cstate="print">
            <a:clrChange>
              <a:clrFrom>
                <a:srgbClr val="D6F2FD"/>
              </a:clrFrom>
              <a:clrTo>
                <a:srgbClr val="D6F2FD">
                  <a:alpha val="0"/>
                </a:srgbClr>
              </a:clrTo>
            </a:clrChange>
          </a:blip>
          <a:srcRect/>
          <a:stretch>
            <a:fillRect/>
          </a:stretch>
        </p:blipFill>
        <p:spPr bwMode="auto">
          <a:xfrm>
            <a:off x="0" y="0"/>
            <a:ext cx="2905497" cy="6858000"/>
          </a:xfrm>
          <a:prstGeom prst="rect">
            <a:avLst/>
          </a:prstGeom>
          <a:noFill/>
          <a:effectLst>
            <a:softEdge rad="12700"/>
          </a:effectLst>
        </p:spPr>
      </p:pic>
      <p:sp>
        <p:nvSpPr>
          <p:cNvPr id="18" name="TextBox 17"/>
          <p:cNvSpPr txBox="1"/>
          <p:nvPr/>
        </p:nvSpPr>
        <p:spPr>
          <a:xfrm>
            <a:off x="1524000" y="1828800"/>
            <a:ext cx="7620000" cy="2400657"/>
          </a:xfrm>
          <a:prstGeom prst="rect">
            <a:avLst/>
          </a:prstGeom>
          <a:noFill/>
        </p:spPr>
        <p:txBody>
          <a:bodyPr>
            <a:spAutoFit/>
          </a:bodyPr>
          <a:lstStyle/>
          <a:p>
            <a:pPr fontAlgn="auto">
              <a:spcBef>
                <a:spcPts val="0"/>
              </a:spcBef>
              <a:spcAft>
                <a:spcPts val="0"/>
              </a:spcAft>
              <a:defRPr/>
            </a:pPr>
            <a:r>
              <a:rPr lang="en-US" sz="15000" dirty="0">
                <a:ln w="25400">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n-ea"/>
              </a:rPr>
              <a:t>STEM?</a:t>
            </a:r>
          </a:p>
        </p:txBody>
      </p:sp>
      <p:sp>
        <p:nvSpPr>
          <p:cNvPr id="17" name="TextBox 16"/>
          <p:cNvSpPr txBox="1"/>
          <p:nvPr/>
        </p:nvSpPr>
        <p:spPr>
          <a:xfrm>
            <a:off x="2514600" y="796925"/>
            <a:ext cx="4267200" cy="1108075"/>
          </a:xfrm>
          <a:prstGeom prst="rect">
            <a:avLst/>
          </a:prstGeom>
          <a:noFill/>
        </p:spPr>
        <p:txBody>
          <a:bodyPr>
            <a:spAutoFit/>
          </a:bodyPr>
          <a:lstStyle/>
          <a:p>
            <a:pPr algn="ctr"/>
            <a:r>
              <a:rPr lang="en-US" sz="6600" b="1">
                <a:solidFill>
                  <a:srgbClr val="2B4C73"/>
                </a:solidFill>
                <a:effectLst>
                  <a:outerShdw blurRad="38100" dist="38100" dir="2700000" algn="tl">
                    <a:srgbClr val="C0C0C0"/>
                  </a:outerShdw>
                </a:effectLst>
                <a:latin typeface="Arial Narrow" pitchFamily="34" charset="0"/>
              </a:rPr>
              <a:t>WHAT IS</a:t>
            </a:r>
          </a:p>
        </p:txBody>
      </p:sp>
      <p:pic>
        <p:nvPicPr>
          <p:cNvPr id="14340" name="Picture 7" descr="CareerGuidanceLogo.jpg" title="Career Guidance logo"/>
          <p:cNvPicPr>
            <a:picLocks noChangeAspect="1"/>
          </p:cNvPicPr>
          <p:nvPr/>
        </p:nvPicPr>
        <p:blipFill>
          <a:blip r:embed="rId4" cstate="print"/>
          <a:srcRect/>
          <a:stretch>
            <a:fillRect/>
          </a:stretch>
        </p:blipFill>
        <p:spPr bwMode="auto">
          <a:xfrm>
            <a:off x="3028950" y="4267200"/>
            <a:ext cx="5657850" cy="2201863"/>
          </a:xfrm>
          <a:prstGeom prst="rect">
            <a:avLst/>
          </a:prstGeom>
          <a:noFill/>
          <a:ln w="9525">
            <a:noFill/>
            <a:miter lim="800000"/>
            <a:headEnd/>
            <a:tailEnd/>
          </a:ln>
        </p:spPr>
      </p:pic>
      <p:sp>
        <p:nvSpPr>
          <p:cNvPr id="2" name="Title 1"/>
          <p:cNvSpPr>
            <a:spLocks noGrp="1"/>
          </p:cNvSpPr>
          <p:nvPr>
            <p:ph type="ctrTitle"/>
          </p:nvPr>
        </p:nvSpPr>
        <p:spPr>
          <a:xfrm>
            <a:off x="2667000" y="6450190"/>
            <a:ext cx="5689934" cy="426681"/>
          </a:xfrm>
        </p:spPr>
        <p:txBody>
          <a:bodyPr/>
          <a:lstStyle/>
          <a:p>
            <a:r>
              <a:rPr lang="en-US" sz="2000" dirty="0" smtClean="0">
                <a:solidFill>
                  <a:schemeClr val="bg1">
                    <a:lumMod val="95000"/>
                  </a:schemeClr>
                </a:solidFill>
              </a:rPr>
              <a:t>What is STEM</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C:\Users\Mary\AppData\Local\Microsoft\Windows\Temporary Internet Files\Content.IE5\WY9RDV32\MP900400418[1].jpg" title="Video productionist"/>
          <p:cNvPicPr>
            <a:picLocks noChangeAspect="1" noChangeArrowheads="1"/>
          </p:cNvPicPr>
          <p:nvPr/>
        </p:nvPicPr>
        <p:blipFill>
          <a:blip r:embed="rId3" cstate="print"/>
          <a:srcRect l="29134" r="9364"/>
          <a:stretch>
            <a:fillRect/>
          </a:stretch>
        </p:blipFill>
        <p:spPr bwMode="auto">
          <a:xfrm>
            <a:off x="4876800" y="0"/>
            <a:ext cx="4267200" cy="6858000"/>
          </a:xfrm>
          <a:prstGeom prst="rect">
            <a:avLst/>
          </a:prstGeom>
          <a:noFill/>
          <a:ln w="9525">
            <a:noFill/>
            <a:miter lim="800000"/>
            <a:headEnd/>
            <a:tailEnd/>
          </a:ln>
        </p:spPr>
      </p:pic>
      <p:sp>
        <p:nvSpPr>
          <p:cNvPr id="9" name="Title 8"/>
          <p:cNvSpPr>
            <a:spLocks noGrp="1"/>
          </p:cNvSpPr>
          <p:nvPr>
            <p:ph type="title"/>
          </p:nvPr>
        </p:nvSpPr>
        <p:spPr>
          <a:ln w="15875"/>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rtlCol="0">
            <a:normAutofit/>
          </a:bodyPr>
          <a:lstStyle/>
          <a:p>
            <a:pPr algn="l" eaLnBrk="1" fontAlgn="auto" hangingPunct="1">
              <a:spcAft>
                <a:spcPts val="0"/>
              </a:spcAft>
              <a:defRPr/>
            </a:pPr>
            <a:r>
              <a:rPr lang="en-US" b="1" dirty="0" smtClean="0">
                <a:solidFill>
                  <a:srgbClr val="2B4C73"/>
                </a:solidFill>
                <a:effectLst>
                  <a:outerShdw blurRad="50800" dist="38100" dir="2700000" algn="tl" rotWithShape="0">
                    <a:prstClr val="black">
                      <a:alpha val="40000"/>
                    </a:prstClr>
                  </a:outerShdw>
                </a:effectLst>
                <a:latin typeface="Arial Narrow" pitchFamily="34" charset="0"/>
                <a:ea typeface="+mj-ea"/>
              </a:rPr>
              <a:t>WHY </a:t>
            </a:r>
            <a:r>
              <a:rPr lang="en-US" sz="5000" dirty="0" smtClean="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rPr>
              <a:t>WASHINGTON?</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endParaRPr>
          </a:p>
        </p:txBody>
      </p:sp>
      <p:sp>
        <p:nvSpPr>
          <p:cNvPr id="10" name="Content Placeholder 9"/>
          <p:cNvSpPr>
            <a:spLocks noGrp="1"/>
          </p:cNvSpPr>
          <p:nvPr>
            <p:ph idx="1"/>
          </p:nvPr>
        </p:nvSpPr>
        <p:spPr>
          <a:xfrm>
            <a:off x="457200" y="1798637"/>
            <a:ext cx="5715000" cy="4525963"/>
          </a:xfrm>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rtlCol="0">
            <a:normAutofit/>
          </a:bodyPr>
          <a:lstStyle/>
          <a:p>
            <a:pPr eaLnBrk="1" fontAlgn="auto" hangingPunct="1">
              <a:spcAft>
                <a:spcPts val="0"/>
              </a:spcAft>
              <a:buFont typeface="Arial" pitchFamily="34" charset="0"/>
              <a:buNone/>
              <a:defRPr/>
            </a:pPr>
            <a:r>
              <a:rPr lang="en-US" sz="5000" dirty="0" smtClean="0">
                <a:ln w="19050">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n-ea"/>
              </a:rPr>
              <a:t>WE’RE A</a:t>
            </a:r>
          </a:p>
          <a:p>
            <a:pPr eaLnBrk="1" fontAlgn="auto" hangingPunct="1">
              <a:spcAft>
                <a:spcPts val="0"/>
              </a:spcAft>
              <a:buFont typeface="Arial" pitchFamily="34" charset="0"/>
              <a:buNone/>
              <a:defRPr/>
            </a:pPr>
            <a:r>
              <a:rPr lang="en-US" sz="5000" dirty="0" smtClean="0">
                <a:ln w="19050">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n-ea"/>
              </a:rPr>
              <a:t>STEM LEADER!</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Second in US for innovation</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Fourth in US for tech businesses</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67% of new jobs require STEM</a:t>
            </a:r>
          </a:p>
          <a:p>
            <a:pPr eaLnBrk="1" fontAlgn="auto" hangingPunct="1">
              <a:spcAft>
                <a:spcPts val="0"/>
              </a:spcAft>
              <a:buFont typeface="Arial" pitchFamily="34" charset="0"/>
              <a:buNone/>
              <a:defRPr/>
            </a:pPr>
            <a:endParaRPr lang="en-US" dirty="0" smtClean="0">
              <a:solidFill>
                <a:srgbClr val="2B4C73"/>
              </a:solidFill>
              <a:latin typeface="Arial Narrow" pitchFamily="34" charset="0"/>
              <a:ea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C:\Users\Mary\AppData\Local\Microsoft\Windows\Temporary Internet Files\Content.IE5\S2II1ZA1\MP900410069[1].jpg" title="Student doing math"/>
          <p:cNvPicPr>
            <a:picLocks noChangeAspect="1" noChangeArrowheads="1"/>
          </p:cNvPicPr>
          <p:nvPr/>
        </p:nvPicPr>
        <p:blipFill>
          <a:blip r:embed="rId3" cstate="print"/>
          <a:srcRect l="12274" r="41022"/>
          <a:stretch>
            <a:fillRect/>
          </a:stretch>
        </p:blipFill>
        <p:spPr bwMode="auto">
          <a:xfrm>
            <a:off x="4343400" y="0"/>
            <a:ext cx="4800600" cy="6858000"/>
          </a:xfrm>
          <a:prstGeom prst="rect">
            <a:avLst/>
          </a:prstGeom>
          <a:noFill/>
          <a:ln w="9525">
            <a:noFill/>
            <a:miter lim="800000"/>
            <a:headEnd/>
            <a:tailEnd/>
          </a:ln>
        </p:spPr>
      </p:pic>
      <p:sp>
        <p:nvSpPr>
          <p:cNvPr id="9" name="Title 8"/>
          <p:cNvSpPr>
            <a:spLocks noGrp="1"/>
          </p:cNvSpPr>
          <p:nvPr>
            <p:ph type="title"/>
          </p:nvPr>
        </p:nvSpPr>
        <p:spPr>
          <a:ln w="15875"/>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rtlCol="0">
            <a:normAutofit/>
          </a:bodyPr>
          <a:lstStyle/>
          <a:p>
            <a:pPr algn="l" eaLnBrk="1" fontAlgn="auto" hangingPunct="1">
              <a:spcAft>
                <a:spcPts val="0"/>
              </a:spcAft>
              <a:defRPr/>
            </a:pPr>
            <a:r>
              <a:rPr lang="en-US" b="1" dirty="0" smtClean="0">
                <a:solidFill>
                  <a:srgbClr val="2B4C73"/>
                </a:solidFill>
                <a:effectLst>
                  <a:outerShdw blurRad="50800" dist="38100" dir="2700000" algn="tl" rotWithShape="0">
                    <a:prstClr val="black">
                      <a:alpha val="40000"/>
                    </a:prstClr>
                  </a:outerShdw>
                </a:effectLst>
                <a:latin typeface="Arial Narrow" pitchFamily="34" charset="0"/>
                <a:ea typeface="+mj-ea"/>
              </a:rPr>
              <a:t>HOW CAN YOU DO </a:t>
            </a:r>
            <a:r>
              <a:rPr lang="en-US" sz="5000" dirty="0" smtClean="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rPr>
              <a:t>STEM?</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endParaRPr>
          </a:p>
        </p:txBody>
      </p:sp>
      <p:sp>
        <p:nvSpPr>
          <p:cNvPr id="10" name="Content Placeholder 9"/>
          <p:cNvSpPr>
            <a:spLocks noGrp="1"/>
          </p:cNvSpPr>
          <p:nvPr>
            <p:ph idx="1"/>
          </p:nvPr>
        </p:nvSpPr>
        <p:spPr>
          <a:xfrm>
            <a:off x="457200" y="1798637"/>
            <a:ext cx="5715000" cy="4830763"/>
          </a:xfrm>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rtlCol="0">
            <a:normAutofit/>
          </a:bodyPr>
          <a:lstStyle/>
          <a:p>
            <a:pPr marL="0" indent="0" eaLnBrk="1" fontAlgn="auto" hangingPunct="1">
              <a:spcAft>
                <a:spcPts val="0"/>
              </a:spcAft>
              <a:buFont typeface="Arial" pitchFamily="34" charset="0"/>
              <a:buNone/>
              <a:defRPr/>
            </a:pPr>
            <a:r>
              <a:rPr lang="en-US" sz="5000" dirty="0" smtClean="0">
                <a:ln w="19050">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n-ea"/>
              </a:rPr>
              <a:t>MATH &amp;</a:t>
            </a:r>
            <a:br>
              <a:rPr lang="en-US" sz="5000" dirty="0" smtClean="0">
                <a:ln w="19050">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n-ea"/>
              </a:rPr>
            </a:br>
            <a:r>
              <a:rPr lang="en-US" sz="5000" dirty="0" smtClean="0">
                <a:ln w="19050">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n-ea"/>
              </a:rPr>
              <a:t>SCIENCE!</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Take math every year</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Take science every year</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Join or start a club:</a:t>
            </a:r>
          </a:p>
          <a:p>
            <a:pPr eaLnBrk="1" fontAlgn="auto" hangingPunct="1">
              <a:spcAft>
                <a:spcPts val="0"/>
              </a:spcAft>
              <a:buFont typeface="Arial Narrow" pitchFamily="34" charset="0"/>
              <a:buChar char="►"/>
              <a:defRPr/>
            </a:pPr>
            <a:r>
              <a:rPr lang="en-US" sz="2400" dirty="0" smtClean="0">
                <a:solidFill>
                  <a:srgbClr val="2B4C73"/>
                </a:solidFill>
                <a:latin typeface="Arial Narrow" pitchFamily="34" charset="0"/>
                <a:ea typeface="+mn-ea"/>
              </a:rPr>
              <a:t>Chess</a:t>
            </a:r>
          </a:p>
          <a:p>
            <a:pPr eaLnBrk="1" fontAlgn="auto" hangingPunct="1">
              <a:spcAft>
                <a:spcPts val="0"/>
              </a:spcAft>
              <a:buFont typeface="Arial Narrow" pitchFamily="34" charset="0"/>
              <a:buChar char="►"/>
              <a:defRPr/>
            </a:pPr>
            <a:r>
              <a:rPr lang="en-US" sz="2400" dirty="0" smtClean="0">
                <a:solidFill>
                  <a:srgbClr val="2B4C73"/>
                </a:solidFill>
                <a:latin typeface="Arial Narrow" pitchFamily="34" charset="0"/>
                <a:ea typeface="+mn-ea"/>
              </a:rPr>
              <a:t>Robotics </a:t>
            </a:r>
          </a:p>
          <a:p>
            <a:pPr eaLnBrk="1" fontAlgn="auto" hangingPunct="1">
              <a:spcAft>
                <a:spcPts val="0"/>
              </a:spcAft>
              <a:buFont typeface="Arial Narrow" pitchFamily="34" charset="0"/>
              <a:buChar char="►"/>
              <a:defRPr/>
            </a:pPr>
            <a:r>
              <a:rPr lang="en-US" sz="2400" dirty="0" smtClean="0">
                <a:solidFill>
                  <a:srgbClr val="2B4C73"/>
                </a:solidFill>
                <a:latin typeface="Arial Narrow" pitchFamily="34" charset="0"/>
                <a:ea typeface="+mn-ea"/>
              </a:rPr>
              <a:t>Math Olympiad</a:t>
            </a:r>
          </a:p>
          <a:p>
            <a:pPr eaLnBrk="1" fontAlgn="auto" hangingPunct="1">
              <a:spcAft>
                <a:spcPts val="0"/>
              </a:spcAft>
              <a:buFont typeface="Arial" pitchFamily="34" charset="0"/>
              <a:buNone/>
              <a:defRPr/>
            </a:pPr>
            <a:endParaRPr lang="en-US" dirty="0" smtClean="0">
              <a:solidFill>
                <a:srgbClr val="2B4C73"/>
              </a:solidFill>
              <a:latin typeface="Arial Narrow" pitchFamily="34" charset="0"/>
              <a:ea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descr="C:\Users\Mary\AppData\Local\Microsoft\Windows\Temporary Internet Files\Content.IE5\S2II1ZA1\MP900409091[1].jpg" title="Lab Person checking Petrie dish"/>
          <p:cNvPicPr>
            <a:picLocks noChangeAspect="1" noChangeArrowheads="1"/>
          </p:cNvPicPr>
          <p:nvPr/>
        </p:nvPicPr>
        <p:blipFill>
          <a:blip r:embed="rId3" cstate="print"/>
          <a:srcRect/>
          <a:stretch>
            <a:fillRect/>
          </a:stretch>
        </p:blipFill>
        <p:spPr bwMode="auto">
          <a:xfrm>
            <a:off x="4583113" y="0"/>
            <a:ext cx="4560887" cy="6858000"/>
          </a:xfrm>
          <a:prstGeom prst="rect">
            <a:avLst/>
          </a:prstGeom>
          <a:noFill/>
          <a:ln w="9525">
            <a:noFill/>
            <a:miter lim="800000"/>
            <a:headEnd/>
            <a:tailEnd/>
          </a:ln>
        </p:spPr>
      </p:pic>
      <p:sp>
        <p:nvSpPr>
          <p:cNvPr id="9" name="Title 8"/>
          <p:cNvSpPr>
            <a:spLocks noGrp="1"/>
          </p:cNvSpPr>
          <p:nvPr>
            <p:ph type="title"/>
          </p:nvPr>
        </p:nvSpPr>
        <p:spPr>
          <a:xfrm>
            <a:off x="457200" y="1066800"/>
            <a:ext cx="8229600" cy="2209800"/>
          </a:xfrm>
          <a:ln w="15875"/>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rtlCol="0">
            <a:normAutofit fontScale="90000"/>
          </a:bodyPr>
          <a:lstStyle/>
          <a:p>
            <a:pPr marL="0" indent="0" algn="l" eaLnBrk="1" fontAlgn="auto" hangingPunct="1">
              <a:spcAft>
                <a:spcPts val="0"/>
              </a:spcAft>
              <a:buFont typeface="Arial" pitchFamily="34" charset="0"/>
              <a:buNone/>
              <a:defRPr/>
            </a:pPr>
            <a:r>
              <a:rPr lang="en-US" sz="5000" b="1" dirty="0" smtClean="0">
                <a:solidFill>
                  <a:srgbClr val="2B4C73"/>
                </a:solidFill>
                <a:effectLst>
                  <a:outerShdw blurRad="50800" dist="38100" dir="2700000" algn="tl" rotWithShape="0">
                    <a:prstClr val="black">
                      <a:alpha val="40000"/>
                    </a:prstClr>
                  </a:outerShdw>
                </a:effectLst>
                <a:latin typeface="Arial Narrow" pitchFamily="34" charset="0"/>
                <a:ea typeface="+mj-ea"/>
              </a:rPr>
              <a:t>HOW CAN YOU DO </a:t>
            </a:r>
            <a:r>
              <a:rPr lang="en-US" sz="5000" dirty="0" smtClean="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rPr>
              <a:t>STEM?</a:t>
            </a:r>
            <a:br>
              <a:rPr lang="en-US" sz="5000" dirty="0" smtClean="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rPr>
            </a:br>
            <a:r>
              <a:rPr lang="en-US" sz="3900" dirty="0" smtClean="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rPr>
              <a:t/>
            </a:r>
            <a:br>
              <a:rPr lang="en-US" sz="3900" dirty="0" smtClean="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rPr>
            </a:br>
            <a:r>
              <a:rPr lang="en-US" sz="6000" dirty="0">
                <a:ln w="19050">
                  <a:solidFill>
                    <a:srgbClr val="2B4C73"/>
                  </a:solidFill>
                </a:ln>
                <a:solidFill>
                  <a:schemeClr val="bg1"/>
                </a:solidFill>
                <a:effectLst>
                  <a:outerShdw blurRad="50800" dist="38100" dir="2700000" algn="tl" rotWithShape="0">
                    <a:prstClr val="black">
                      <a:alpha val="40000"/>
                    </a:prstClr>
                  </a:outerShdw>
                </a:effectLst>
                <a:latin typeface="Arial Black" pitchFamily="34" charset="0"/>
              </a:rPr>
              <a:t>STEM IN</a:t>
            </a:r>
            <a:br>
              <a:rPr lang="en-US" sz="6000" dirty="0">
                <a:ln w="19050">
                  <a:solidFill>
                    <a:srgbClr val="2B4C73"/>
                  </a:solidFill>
                </a:ln>
                <a:solidFill>
                  <a:schemeClr val="bg1"/>
                </a:solidFill>
                <a:effectLst>
                  <a:outerShdw blurRad="50800" dist="38100" dir="2700000" algn="tl" rotWithShape="0">
                    <a:prstClr val="black">
                      <a:alpha val="40000"/>
                    </a:prstClr>
                  </a:outerShdw>
                </a:effectLst>
                <a:latin typeface="Arial Black" pitchFamily="34" charset="0"/>
              </a:rPr>
            </a:br>
            <a:r>
              <a:rPr lang="en-US" sz="6000" dirty="0">
                <a:ln w="19050">
                  <a:solidFill>
                    <a:srgbClr val="2B4C73"/>
                  </a:solidFill>
                </a:ln>
                <a:solidFill>
                  <a:schemeClr val="bg1"/>
                </a:solidFill>
                <a:effectLst>
                  <a:outerShdw blurRad="50800" dist="38100" dir="2700000" algn="tl" rotWithShape="0">
                    <a:prstClr val="black">
                      <a:alpha val="40000"/>
                    </a:prstClr>
                  </a:outerShdw>
                </a:effectLst>
                <a:latin typeface="Arial Black" pitchFamily="34" charset="0"/>
              </a:rPr>
              <a:t>SCHOOL!</a:t>
            </a:r>
            <a:r>
              <a:rPr lang="en-US" sz="5000" dirty="0">
                <a:ln w="19050">
                  <a:solidFill>
                    <a:srgbClr val="2B4C73"/>
                  </a:solidFill>
                </a:ln>
                <a:solidFill>
                  <a:schemeClr val="bg1"/>
                </a:solidFill>
                <a:effectLst>
                  <a:outerShdw blurRad="50800" dist="38100" dir="2700000" algn="tl" rotWithShape="0">
                    <a:prstClr val="black">
                      <a:alpha val="40000"/>
                    </a:prstClr>
                  </a:outerShdw>
                </a:effectLst>
                <a:latin typeface="Arial Black" pitchFamily="34" charset="0"/>
              </a:rPr>
              <a:t/>
            </a:r>
            <a:br>
              <a:rPr lang="en-US" sz="5000" dirty="0">
                <a:ln w="19050">
                  <a:solidFill>
                    <a:srgbClr val="2B4C73"/>
                  </a:solidFill>
                </a:ln>
                <a:solidFill>
                  <a:schemeClr val="bg1"/>
                </a:solidFill>
                <a:effectLst>
                  <a:outerShdw blurRad="50800" dist="38100" dir="2700000" algn="tl" rotWithShape="0">
                    <a:prstClr val="black">
                      <a:alpha val="40000"/>
                    </a:prstClr>
                  </a:outerShdw>
                </a:effectLst>
                <a:latin typeface="Arial Black" pitchFamily="34" charset="0"/>
              </a:rPr>
            </a:b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endParaRPr>
          </a:p>
        </p:txBody>
      </p:sp>
      <p:sp>
        <p:nvSpPr>
          <p:cNvPr id="10" name="Content Placeholder 9"/>
          <p:cNvSpPr>
            <a:spLocks noGrp="1"/>
          </p:cNvSpPr>
          <p:nvPr>
            <p:ph idx="1"/>
          </p:nvPr>
        </p:nvSpPr>
        <p:spPr>
          <a:xfrm>
            <a:off x="457200" y="3505200"/>
            <a:ext cx="5715000" cy="2819400"/>
          </a:xfrm>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rtlCol="0">
            <a:normAutofit/>
          </a:bodyPr>
          <a:lstStyle/>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Ask about STEM programs</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in your school district:</a:t>
            </a:r>
          </a:p>
          <a:p>
            <a:pPr eaLnBrk="1" fontAlgn="auto" hangingPunct="1">
              <a:spcAft>
                <a:spcPts val="0"/>
              </a:spcAft>
              <a:buFont typeface="Arial Narrow" pitchFamily="34" charset="0"/>
              <a:buChar char="►"/>
              <a:defRPr/>
            </a:pPr>
            <a:r>
              <a:rPr lang="en-US" sz="2400" dirty="0" smtClean="0">
                <a:solidFill>
                  <a:srgbClr val="2B4C73"/>
                </a:solidFill>
                <a:latin typeface="Arial Narrow" pitchFamily="34" charset="0"/>
                <a:ea typeface="+mn-ea"/>
              </a:rPr>
              <a:t>Classes</a:t>
            </a:r>
          </a:p>
          <a:p>
            <a:pPr eaLnBrk="1" fontAlgn="auto" hangingPunct="1">
              <a:spcAft>
                <a:spcPts val="0"/>
              </a:spcAft>
              <a:buFont typeface="Arial Narrow" pitchFamily="34" charset="0"/>
              <a:buChar char="►"/>
              <a:defRPr/>
            </a:pPr>
            <a:r>
              <a:rPr lang="en-US" sz="2400" dirty="0" smtClean="0">
                <a:solidFill>
                  <a:srgbClr val="2B4C73"/>
                </a:solidFill>
                <a:latin typeface="Arial Narrow" pitchFamily="34" charset="0"/>
                <a:ea typeface="+mn-ea"/>
              </a:rPr>
              <a:t>STEM middle or high schools</a:t>
            </a:r>
          </a:p>
          <a:p>
            <a:pPr eaLnBrk="1" fontAlgn="auto" hangingPunct="1">
              <a:spcAft>
                <a:spcPts val="0"/>
              </a:spcAft>
              <a:buFont typeface="Arial Narrow" pitchFamily="34" charset="0"/>
              <a:buChar char="►"/>
              <a:defRPr/>
            </a:pPr>
            <a:r>
              <a:rPr lang="en-US" sz="2400" dirty="0" smtClean="0">
                <a:solidFill>
                  <a:srgbClr val="2B4C73"/>
                </a:solidFill>
                <a:latin typeface="Arial Narrow" pitchFamily="34" charset="0"/>
                <a:ea typeface="+mn-ea"/>
              </a:rPr>
              <a:t>Community college/CTE</a:t>
            </a:r>
          </a:p>
          <a:p>
            <a:pPr eaLnBrk="1" fontAlgn="auto" hangingPunct="1">
              <a:spcAft>
                <a:spcPts val="0"/>
              </a:spcAft>
              <a:buFont typeface="Arial" pitchFamily="34" charset="0"/>
              <a:buNone/>
              <a:defRPr/>
            </a:pPr>
            <a:endParaRPr lang="en-US" dirty="0" smtClean="0">
              <a:solidFill>
                <a:srgbClr val="2B4C73"/>
              </a:solidFill>
              <a:latin typeface="Arial Narrow" pitchFamily="34" charset="0"/>
              <a:ea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C:\Users\Mary\AppData\Local\Microsoft\Windows\Temporary Internet Files\Content.IE5\S2II1ZA1\MP900433162[1].jpg" title="Scatter points in electronic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838200"/>
            <a:ext cx="7886700" cy="6019800"/>
          </a:xfrm>
          <a:prstGeom prst="rect">
            <a:avLst/>
          </a:prstGeom>
          <a:noFill/>
          <a:ln w="9525">
            <a:noFill/>
            <a:miter lim="800000"/>
            <a:headEnd/>
            <a:tailEnd/>
          </a:ln>
        </p:spPr>
      </p:pic>
      <p:sp>
        <p:nvSpPr>
          <p:cNvPr id="9" name="Title 8"/>
          <p:cNvSpPr>
            <a:spLocks noGrp="1"/>
          </p:cNvSpPr>
          <p:nvPr>
            <p:ph type="title"/>
          </p:nvPr>
        </p:nvSpPr>
        <p:spPr>
          <a:xfrm>
            <a:off x="457200" y="274638"/>
            <a:ext cx="8229600" cy="2163762"/>
          </a:xfrm>
          <a:ln w="15875"/>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rtlCol="0">
            <a:normAutofit/>
          </a:bodyPr>
          <a:lstStyle/>
          <a:p>
            <a:pPr eaLnBrk="1" fontAlgn="auto" hangingPunct="1">
              <a:spcAft>
                <a:spcPts val="0"/>
              </a:spcAft>
              <a:defRPr/>
            </a:pPr>
            <a:r>
              <a:rPr lang="en-US" b="1" dirty="0" smtClean="0">
                <a:solidFill>
                  <a:srgbClr val="2B4C73"/>
                </a:solidFill>
                <a:effectLst>
                  <a:outerShdw blurRad="50800" dist="38100" dir="2700000" algn="tl" rotWithShape="0">
                    <a:prstClr val="black">
                      <a:alpha val="40000"/>
                    </a:prstClr>
                  </a:outerShdw>
                </a:effectLst>
                <a:latin typeface="Arial Narrow" pitchFamily="34" charset="0"/>
                <a:ea typeface="+mj-ea"/>
              </a:rPr>
              <a:t>BE A LEADER WITH </a:t>
            </a:r>
            <a:br>
              <a:rPr lang="en-US" b="1" dirty="0" smtClean="0">
                <a:solidFill>
                  <a:srgbClr val="2B4C73"/>
                </a:solidFill>
                <a:effectLst>
                  <a:outerShdw blurRad="50800" dist="38100" dir="2700000" algn="tl" rotWithShape="0">
                    <a:prstClr val="black">
                      <a:alpha val="40000"/>
                    </a:prstClr>
                  </a:outerShdw>
                </a:effectLst>
                <a:latin typeface="Arial Narrow" pitchFamily="34" charset="0"/>
                <a:ea typeface="+mj-ea"/>
              </a:rPr>
            </a:br>
            <a:r>
              <a:rPr lang="en-US" sz="6600" dirty="0" smtClean="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rPr>
              <a:t>STEM!</a:t>
            </a:r>
            <a:endParaRPr lang="en-US" sz="66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4" descr="C:\Users\Mary\AppData\Local\Microsoft\Windows\Temporary Internet Files\Content.IE5\95ALYCNE\MP900400624[1].jpg" title="Chem lab"/>
          <p:cNvPicPr>
            <a:picLocks noChangeAspect="1" noChangeArrowheads="1"/>
          </p:cNvPicPr>
          <p:nvPr/>
        </p:nvPicPr>
        <p:blipFill>
          <a:blip r:embed="rId3" cstate="print"/>
          <a:srcRect l="12479"/>
          <a:stretch>
            <a:fillRect/>
          </a:stretch>
        </p:blipFill>
        <p:spPr bwMode="auto">
          <a:xfrm>
            <a:off x="4343400" y="0"/>
            <a:ext cx="4800600" cy="6858000"/>
          </a:xfrm>
          <a:prstGeom prst="rect">
            <a:avLst/>
          </a:prstGeom>
          <a:noFill/>
          <a:ln w="9525">
            <a:noFill/>
            <a:miter lim="800000"/>
            <a:headEnd/>
            <a:tailEnd/>
          </a:ln>
        </p:spPr>
      </p:pic>
      <p:sp>
        <p:nvSpPr>
          <p:cNvPr id="9" name="Title 8"/>
          <p:cNvSpPr>
            <a:spLocks noGrp="1"/>
          </p:cNvSpPr>
          <p:nvPr>
            <p:ph type="title"/>
          </p:nvPr>
        </p:nvSpPr>
        <p:spPr>
          <a:ln w="15875"/>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rtlCol="0">
            <a:normAutofit/>
          </a:bodyPr>
          <a:lstStyle/>
          <a:p>
            <a:pPr algn="l" eaLnBrk="1" fontAlgn="auto" hangingPunct="1">
              <a:spcAft>
                <a:spcPts val="0"/>
              </a:spcAft>
              <a:defRPr/>
            </a:pPr>
            <a:r>
              <a:rPr lang="en-US" b="1" dirty="0" smtClean="0">
                <a:solidFill>
                  <a:srgbClr val="2B4C73"/>
                </a:solidFill>
                <a:effectLst>
                  <a:outerShdw blurRad="50800" dist="38100" dir="2700000" algn="tl" rotWithShape="0">
                    <a:prstClr val="black">
                      <a:alpha val="40000"/>
                    </a:prstClr>
                  </a:outerShdw>
                </a:effectLst>
                <a:latin typeface="Arial Narrow" pitchFamily="34" charset="0"/>
                <a:ea typeface="+mj-ea"/>
              </a:rPr>
              <a:t>WHAT IS </a:t>
            </a:r>
            <a:r>
              <a:rPr lang="en-US" sz="5000" dirty="0" smtClean="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rPr>
              <a:t>STEM?</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endParaRPr>
          </a:p>
        </p:txBody>
      </p:sp>
      <p:sp>
        <p:nvSpPr>
          <p:cNvPr id="10" name="Content Placeholder 9"/>
          <p:cNvSpPr>
            <a:spLocks noGrp="1"/>
          </p:cNvSpPr>
          <p:nvPr>
            <p:ph idx="1"/>
          </p:nvPr>
        </p:nvSpPr>
        <p:spPr>
          <a:xfrm>
            <a:off x="457200" y="1798637"/>
            <a:ext cx="4419600" cy="4525963"/>
          </a:xfrm>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rtlCol="0">
            <a:normAutofit/>
          </a:bodyPr>
          <a:lstStyle/>
          <a:p>
            <a:pPr eaLnBrk="1" fontAlgn="auto" hangingPunct="1">
              <a:spcAft>
                <a:spcPts val="0"/>
              </a:spcAft>
              <a:buFont typeface="Arial" pitchFamily="34" charset="0"/>
              <a:buNone/>
              <a:defRPr/>
            </a:pPr>
            <a:r>
              <a:rPr lang="en-US" sz="5000" dirty="0" smtClean="0">
                <a:ln w="19050">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n-ea"/>
              </a:rPr>
              <a:t>SCIENCE!</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Biology</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Chemistry</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Physics</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Ecology</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Environmental Studies</a:t>
            </a:r>
            <a:endParaRPr lang="en-US" dirty="0">
              <a:solidFill>
                <a:srgbClr val="2B4C73"/>
              </a:solidFill>
              <a:latin typeface="Arial Narrow" pitchFamily="34" charset="0"/>
              <a:ea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0" descr="iStock - Solar Panel.jpg" title="Solar Panel installer"/>
          <p:cNvPicPr>
            <a:picLocks noChangeAspect="1"/>
          </p:cNvPicPr>
          <p:nvPr/>
        </p:nvPicPr>
        <p:blipFill>
          <a:blip r:embed="rId3" cstate="print"/>
          <a:srcRect t="1698"/>
          <a:stretch>
            <a:fillRect/>
          </a:stretch>
        </p:blipFill>
        <p:spPr bwMode="auto">
          <a:xfrm>
            <a:off x="4495800" y="12700"/>
            <a:ext cx="4648200" cy="6845300"/>
          </a:xfrm>
          <a:prstGeom prst="rect">
            <a:avLst/>
          </a:prstGeom>
          <a:noFill/>
          <a:ln w="9525">
            <a:noFill/>
            <a:miter lim="800000"/>
            <a:headEnd/>
            <a:tailEnd/>
          </a:ln>
        </p:spPr>
      </p:pic>
      <p:sp>
        <p:nvSpPr>
          <p:cNvPr id="9" name="Title 8"/>
          <p:cNvSpPr>
            <a:spLocks noGrp="1"/>
          </p:cNvSpPr>
          <p:nvPr>
            <p:ph type="title"/>
          </p:nvPr>
        </p:nvSpPr>
        <p:spPr>
          <a:xfrm>
            <a:off x="457200" y="1143000"/>
            <a:ext cx="8229600" cy="1325562"/>
          </a:xfrm>
          <a:ln w="15875"/>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rtlCol="0">
            <a:normAutofit fontScale="90000"/>
          </a:bodyPr>
          <a:lstStyle/>
          <a:p>
            <a:pPr algn="l" eaLnBrk="1" fontAlgn="auto" hangingPunct="1">
              <a:spcAft>
                <a:spcPts val="0"/>
              </a:spcAft>
              <a:defRPr/>
            </a:pPr>
            <a:r>
              <a:rPr lang="en-US" sz="6000" b="1" dirty="0" smtClean="0">
                <a:solidFill>
                  <a:srgbClr val="2B4C73"/>
                </a:solidFill>
                <a:effectLst>
                  <a:outerShdw blurRad="50800" dist="38100" dir="2700000" algn="tl" rotWithShape="0">
                    <a:prstClr val="black">
                      <a:alpha val="40000"/>
                    </a:prstClr>
                  </a:outerShdw>
                </a:effectLst>
                <a:latin typeface="Arial Narrow" pitchFamily="34" charset="0"/>
                <a:ea typeface="+mj-ea"/>
              </a:rPr>
              <a:t>WHAT IS </a:t>
            </a:r>
            <a:r>
              <a:rPr lang="en-US" sz="6000" dirty="0" smtClean="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rPr>
              <a:t>STEM? </a:t>
            </a:r>
            <a:br>
              <a:rPr lang="en-US" sz="6000" dirty="0" smtClean="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rPr>
            </a:br>
            <a:r>
              <a:rPr lang="en-US" sz="6000" dirty="0" smtClean="0">
                <a:ln w="19050">
                  <a:solidFill>
                    <a:srgbClr val="2B4C73"/>
                  </a:solidFill>
                </a:ln>
                <a:solidFill>
                  <a:schemeClr val="bg1"/>
                </a:solidFill>
                <a:effectLst>
                  <a:outerShdw blurRad="50800" dist="38100" dir="2700000" algn="tl" rotWithShape="0">
                    <a:prstClr val="black">
                      <a:alpha val="40000"/>
                    </a:prstClr>
                  </a:outerShdw>
                </a:effectLst>
                <a:latin typeface="Arial Black" pitchFamily="34" charset="0"/>
              </a:rPr>
              <a:t>TECHNOLOGY</a:t>
            </a:r>
            <a:r>
              <a:rPr lang="en-US" sz="6000" dirty="0">
                <a:ln w="19050">
                  <a:solidFill>
                    <a:srgbClr val="2B4C73"/>
                  </a:solidFill>
                </a:ln>
                <a:solidFill>
                  <a:schemeClr val="bg1"/>
                </a:solidFill>
                <a:effectLst>
                  <a:outerShdw blurRad="50800" dist="38100" dir="2700000" algn="tl" rotWithShape="0">
                    <a:prstClr val="black">
                      <a:alpha val="40000"/>
                    </a:prstClr>
                  </a:outerShdw>
                </a:effectLst>
                <a:latin typeface="Arial Black" pitchFamily="34" charset="0"/>
              </a:rPr>
              <a:t>!</a:t>
            </a:r>
            <a:br>
              <a:rPr lang="en-US" sz="6000" dirty="0">
                <a:ln w="19050">
                  <a:solidFill>
                    <a:srgbClr val="2B4C73"/>
                  </a:solidFill>
                </a:ln>
                <a:solidFill>
                  <a:schemeClr val="bg1"/>
                </a:solidFill>
                <a:effectLst>
                  <a:outerShdw blurRad="50800" dist="38100" dir="2700000" algn="tl" rotWithShape="0">
                    <a:prstClr val="black">
                      <a:alpha val="40000"/>
                    </a:prstClr>
                  </a:outerShdw>
                </a:effectLst>
                <a:latin typeface="Arial Black" pitchFamily="34" charset="0"/>
              </a:rPr>
            </a:br>
            <a:r>
              <a:rPr lang="en-US" sz="5000" dirty="0" smtClean="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rPr>
              <a:t>  </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endParaRPr>
          </a:p>
        </p:txBody>
      </p:sp>
      <p:sp>
        <p:nvSpPr>
          <p:cNvPr id="10" name="Content Placeholder 9"/>
          <p:cNvSpPr>
            <a:spLocks noGrp="1"/>
          </p:cNvSpPr>
          <p:nvPr>
            <p:ph idx="1"/>
          </p:nvPr>
        </p:nvSpPr>
        <p:spPr>
          <a:xfrm>
            <a:off x="457200" y="2667000"/>
            <a:ext cx="5715000" cy="3657600"/>
          </a:xfrm>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rtlCol="0">
            <a:normAutofit/>
          </a:bodyPr>
          <a:lstStyle/>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Computers</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Software</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Alternative Energy</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Artificial Intelligence</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Green Technology</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Biotechnology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descr="C:\Users\Mary\AppData\Local\Microsoft\Windows\Temporary Internet Files\Content.IE5\PZJCR0CQ\MP900400420[1].jpg" title="Building plans"/>
          <p:cNvPicPr>
            <a:picLocks noChangeAspect="1" noChangeArrowheads="1"/>
          </p:cNvPicPr>
          <p:nvPr/>
        </p:nvPicPr>
        <p:blipFill>
          <a:blip r:embed="rId3" cstate="print"/>
          <a:srcRect l="39597"/>
          <a:stretch>
            <a:fillRect/>
          </a:stretch>
        </p:blipFill>
        <p:spPr bwMode="auto">
          <a:xfrm>
            <a:off x="4953000" y="0"/>
            <a:ext cx="4191000" cy="6858000"/>
          </a:xfrm>
          <a:prstGeom prst="rect">
            <a:avLst/>
          </a:prstGeom>
          <a:noFill/>
          <a:ln w="9525">
            <a:noFill/>
            <a:miter lim="800000"/>
            <a:headEnd/>
            <a:tailEnd/>
          </a:ln>
        </p:spPr>
      </p:pic>
      <p:sp>
        <p:nvSpPr>
          <p:cNvPr id="10" name="Content Placeholder 9"/>
          <p:cNvSpPr>
            <a:spLocks noGrp="1"/>
          </p:cNvSpPr>
          <p:nvPr>
            <p:ph idx="1"/>
          </p:nvPr>
        </p:nvSpPr>
        <p:spPr>
          <a:xfrm>
            <a:off x="429126" y="2712872"/>
            <a:ext cx="5715000" cy="3200234"/>
          </a:xfrm>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rtlCol="0">
            <a:normAutofit/>
          </a:bodyPr>
          <a:lstStyle/>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Designing</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Building</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Using machines</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Exploring how things work</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Computer Science</a:t>
            </a:r>
          </a:p>
          <a:p>
            <a:pPr eaLnBrk="1" fontAlgn="auto" hangingPunct="1">
              <a:spcAft>
                <a:spcPts val="0"/>
              </a:spcAft>
              <a:buFont typeface="Arial" pitchFamily="34" charset="0"/>
              <a:buNone/>
              <a:defRPr/>
            </a:pPr>
            <a:endParaRPr lang="en-US" dirty="0" smtClean="0">
              <a:solidFill>
                <a:srgbClr val="2B4C73"/>
              </a:solidFill>
              <a:latin typeface="Arial Narrow" pitchFamily="34" charset="0"/>
              <a:ea typeface="+mn-ea"/>
            </a:endParaRPr>
          </a:p>
        </p:txBody>
      </p:sp>
      <p:sp>
        <p:nvSpPr>
          <p:cNvPr id="9" name="Title 8"/>
          <p:cNvSpPr>
            <a:spLocks noGrp="1"/>
          </p:cNvSpPr>
          <p:nvPr>
            <p:ph type="title"/>
          </p:nvPr>
        </p:nvSpPr>
        <p:spPr>
          <a:xfrm>
            <a:off x="457200" y="274638"/>
            <a:ext cx="8229600" cy="2163596"/>
          </a:xfrm>
          <a:ln w="15875"/>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rtlCol="0">
            <a:normAutofit/>
          </a:bodyPr>
          <a:lstStyle/>
          <a:p>
            <a:pPr algn="l" eaLnBrk="1" fontAlgn="auto" hangingPunct="1">
              <a:spcAft>
                <a:spcPts val="0"/>
              </a:spcAft>
              <a:buFont typeface="Arial" pitchFamily="34" charset="0"/>
              <a:buNone/>
              <a:defRPr/>
            </a:pPr>
            <a:r>
              <a:rPr lang="en-US" b="1" dirty="0" smtClean="0">
                <a:solidFill>
                  <a:srgbClr val="2B4C73"/>
                </a:solidFill>
                <a:effectLst>
                  <a:outerShdw blurRad="50800" dist="38100" dir="2700000" algn="tl" rotWithShape="0">
                    <a:prstClr val="black">
                      <a:alpha val="40000"/>
                    </a:prstClr>
                  </a:outerShdw>
                </a:effectLst>
                <a:latin typeface="Arial Narrow" pitchFamily="34" charset="0"/>
                <a:ea typeface="+mj-ea"/>
              </a:rPr>
              <a:t>WHAT IS </a:t>
            </a:r>
            <a:r>
              <a:rPr lang="en-US" sz="5000" dirty="0" smtClean="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rPr>
              <a:t>STEM? </a:t>
            </a:r>
            <a:br>
              <a:rPr lang="en-US" sz="5000" dirty="0" smtClean="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rPr>
            </a:br>
            <a:r>
              <a:rPr lang="en-US" sz="5000" dirty="0" smtClean="0">
                <a:ln w="19050">
                  <a:solidFill>
                    <a:srgbClr val="2B4C73"/>
                  </a:solidFill>
                </a:ln>
                <a:solidFill>
                  <a:schemeClr val="bg1"/>
                </a:solidFill>
                <a:effectLst>
                  <a:outerShdw blurRad="50800" dist="38100" dir="2700000" algn="tl" rotWithShape="0">
                    <a:prstClr val="black">
                      <a:alpha val="40000"/>
                    </a:prstClr>
                  </a:outerShdw>
                </a:effectLst>
                <a:latin typeface="Arial Black" pitchFamily="34" charset="0"/>
              </a:rPr>
              <a:t>ENGINEERING</a:t>
            </a:r>
            <a:r>
              <a:rPr lang="en-US" sz="5000" dirty="0">
                <a:ln w="19050">
                  <a:solidFill>
                    <a:srgbClr val="2B4C73"/>
                  </a:solidFill>
                </a:ln>
                <a:solidFill>
                  <a:schemeClr val="bg1"/>
                </a:solidFill>
                <a:effectLst>
                  <a:outerShdw blurRad="50800" dist="38100" dir="2700000" algn="tl" rotWithShape="0">
                    <a:prstClr val="black">
                      <a:alpha val="40000"/>
                    </a:prstClr>
                  </a:outerShdw>
                </a:effectLst>
                <a:latin typeface="Arial Black" pitchFamily="34"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descr="C:\Users\Mary\AppData\Local\Microsoft\Windows\Temporary Internet Files\Content.IE5\95ALYCNE\MP900439432[1].jpg" title="Algebraic formulas"/>
          <p:cNvPicPr>
            <a:picLocks noChangeAspect="1" noChangeArrowheads="1"/>
          </p:cNvPicPr>
          <p:nvPr/>
        </p:nvPicPr>
        <p:blipFill>
          <a:blip r:embed="rId3" cstate="print"/>
          <a:srcRect l="11314" r="39426"/>
          <a:stretch>
            <a:fillRect/>
          </a:stretch>
        </p:blipFill>
        <p:spPr bwMode="auto">
          <a:xfrm>
            <a:off x="4648200" y="0"/>
            <a:ext cx="4495800" cy="6858000"/>
          </a:xfrm>
          <a:prstGeom prst="rect">
            <a:avLst/>
          </a:prstGeom>
          <a:noFill/>
          <a:ln w="9525">
            <a:noFill/>
            <a:miter lim="800000"/>
            <a:headEnd/>
            <a:tailEnd/>
          </a:ln>
        </p:spPr>
      </p:pic>
      <p:sp>
        <p:nvSpPr>
          <p:cNvPr id="9" name="Title 8"/>
          <p:cNvSpPr>
            <a:spLocks noGrp="1"/>
          </p:cNvSpPr>
          <p:nvPr>
            <p:ph type="title"/>
          </p:nvPr>
        </p:nvSpPr>
        <p:spPr>
          <a:xfrm>
            <a:off x="437147" y="609600"/>
            <a:ext cx="8229600" cy="1935162"/>
          </a:xfrm>
          <a:ln w="15875"/>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rtlCol="0">
            <a:normAutofit/>
          </a:bodyPr>
          <a:lstStyle/>
          <a:p>
            <a:pPr algn="l" eaLnBrk="1" fontAlgn="auto" hangingPunct="1">
              <a:spcAft>
                <a:spcPts val="0"/>
              </a:spcAft>
              <a:defRPr/>
            </a:pPr>
            <a:r>
              <a:rPr lang="en-US" b="1" dirty="0" smtClean="0">
                <a:solidFill>
                  <a:srgbClr val="2B4C73"/>
                </a:solidFill>
                <a:effectLst>
                  <a:outerShdw blurRad="50800" dist="38100" dir="2700000" algn="tl" rotWithShape="0">
                    <a:prstClr val="black">
                      <a:alpha val="40000"/>
                    </a:prstClr>
                  </a:outerShdw>
                </a:effectLst>
                <a:latin typeface="Arial Narrow" pitchFamily="34" charset="0"/>
                <a:ea typeface="+mj-ea"/>
              </a:rPr>
              <a:t>WHAT IS </a:t>
            </a:r>
            <a:r>
              <a:rPr lang="en-US" sz="5000" dirty="0" smtClean="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rPr>
              <a:t>STEM?  </a:t>
            </a:r>
            <a:br>
              <a:rPr lang="en-US" sz="5000" dirty="0" smtClean="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rPr>
            </a:br>
            <a:r>
              <a:rPr lang="en-US" sz="5400" dirty="0">
                <a:ln w="19050">
                  <a:solidFill>
                    <a:srgbClr val="2B4C73"/>
                  </a:solidFill>
                </a:ln>
                <a:solidFill>
                  <a:schemeClr val="bg1"/>
                </a:solidFill>
                <a:effectLst>
                  <a:outerShdw blurRad="50800" dist="38100" dir="2700000" algn="tl" rotWithShape="0">
                    <a:prstClr val="black">
                      <a:alpha val="40000"/>
                    </a:prstClr>
                  </a:outerShdw>
                </a:effectLst>
                <a:latin typeface="Arial Black" pitchFamily="34" charset="0"/>
              </a:rPr>
              <a:t>MATHEMATICS</a:t>
            </a:r>
            <a:r>
              <a:rPr lang="en-US" sz="5400" dirty="0" smtClean="0">
                <a:ln w="19050">
                  <a:solidFill>
                    <a:srgbClr val="2B4C73"/>
                  </a:solidFill>
                </a:ln>
                <a:solidFill>
                  <a:schemeClr val="bg1"/>
                </a:solidFill>
                <a:effectLst>
                  <a:outerShdw blurRad="50800" dist="38100" dir="2700000" algn="tl" rotWithShape="0">
                    <a:prstClr val="black">
                      <a:alpha val="40000"/>
                    </a:prstClr>
                  </a:outerShdw>
                </a:effectLst>
                <a:latin typeface="Arial Black" pitchFamily="34" charset="0"/>
              </a:rPr>
              <a:t>!</a:t>
            </a:r>
            <a:endParaRPr lang="en-US" sz="54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endParaRPr>
          </a:p>
        </p:txBody>
      </p:sp>
      <p:sp>
        <p:nvSpPr>
          <p:cNvPr id="10" name="Content Placeholder 9"/>
          <p:cNvSpPr>
            <a:spLocks noGrp="1"/>
          </p:cNvSpPr>
          <p:nvPr>
            <p:ph idx="1"/>
          </p:nvPr>
        </p:nvSpPr>
        <p:spPr>
          <a:xfrm>
            <a:off x="457200" y="2743200"/>
            <a:ext cx="5715000" cy="3581400"/>
          </a:xfrm>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rtlCol="0">
            <a:normAutofit/>
          </a:bodyPr>
          <a:lstStyle/>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Numbers</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Equations</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Problems</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Algebra</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Geometry</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Calculus</a:t>
            </a:r>
          </a:p>
          <a:p>
            <a:pPr eaLnBrk="1" fontAlgn="auto" hangingPunct="1">
              <a:spcAft>
                <a:spcPts val="0"/>
              </a:spcAft>
              <a:buFont typeface="Arial" pitchFamily="34" charset="0"/>
              <a:buNone/>
              <a:defRPr/>
            </a:pPr>
            <a:endParaRPr lang="en-US" dirty="0" smtClean="0">
              <a:solidFill>
                <a:srgbClr val="2B4C73"/>
              </a:solidFill>
              <a:latin typeface="Arial Narrow" pitchFamily="34" charset="0"/>
              <a:ea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C:\Users\Mary\AppData\Local\Microsoft\Windows\Temporary Internet Files\Content.IE5\S2II1ZA1\MP900398761[1].jpg" title="Simulatled DNA sequence with human"/>
          <p:cNvPicPr>
            <a:picLocks noChangeAspect="1" noChangeArrowheads="1"/>
          </p:cNvPicPr>
          <p:nvPr/>
        </p:nvPicPr>
        <p:blipFill>
          <a:blip r:embed="rId3" cstate="print"/>
          <a:srcRect/>
          <a:stretch>
            <a:fillRect/>
          </a:stretch>
        </p:blipFill>
        <p:spPr bwMode="auto">
          <a:xfrm>
            <a:off x="4244975" y="0"/>
            <a:ext cx="4899025" cy="6858000"/>
          </a:xfrm>
          <a:prstGeom prst="rect">
            <a:avLst/>
          </a:prstGeom>
          <a:noFill/>
          <a:ln w="9525">
            <a:noFill/>
            <a:miter lim="800000"/>
            <a:headEnd/>
            <a:tailEnd/>
          </a:ln>
        </p:spPr>
      </p:pic>
      <p:sp>
        <p:nvSpPr>
          <p:cNvPr id="10" name="Content Placeholder 9"/>
          <p:cNvSpPr>
            <a:spLocks noGrp="1"/>
          </p:cNvSpPr>
          <p:nvPr>
            <p:ph idx="1"/>
          </p:nvPr>
        </p:nvSpPr>
        <p:spPr>
          <a:xfrm>
            <a:off x="457200" y="1798637"/>
            <a:ext cx="5715000" cy="4525963"/>
          </a:xfrm>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rtlCol="0">
            <a:normAutofit/>
          </a:bodyPr>
          <a:lstStyle/>
          <a:p>
            <a:pPr eaLnBrk="1" fontAlgn="auto" hangingPunct="1">
              <a:spcAft>
                <a:spcPts val="0"/>
              </a:spcAft>
              <a:buFont typeface="Arial" pitchFamily="34" charset="0"/>
              <a:buNone/>
              <a:defRPr/>
            </a:pPr>
            <a:r>
              <a:rPr lang="en-US" sz="5000" dirty="0" smtClean="0">
                <a:ln w="19050">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n-ea"/>
              </a:rPr>
              <a:t>WITH STEM!</a:t>
            </a:r>
          </a:p>
          <a:p>
            <a:pPr marL="0" indent="0"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STEM gives students </a:t>
            </a:r>
            <a:br>
              <a:rPr lang="en-US" dirty="0" smtClean="0">
                <a:solidFill>
                  <a:srgbClr val="2B4C73"/>
                </a:solidFill>
                <a:latin typeface="Arial Narrow" pitchFamily="34" charset="0"/>
                <a:ea typeface="+mn-ea"/>
              </a:rPr>
            </a:br>
            <a:r>
              <a:rPr lang="en-US" dirty="0" smtClean="0">
                <a:solidFill>
                  <a:srgbClr val="2B4C73"/>
                </a:solidFill>
                <a:latin typeface="Arial Narrow" pitchFamily="34" charset="0"/>
                <a:ea typeface="+mn-ea"/>
              </a:rPr>
              <a:t>the chance to USE </a:t>
            </a:r>
            <a:br>
              <a:rPr lang="en-US" dirty="0" smtClean="0">
                <a:solidFill>
                  <a:srgbClr val="2B4C73"/>
                </a:solidFill>
                <a:latin typeface="Arial Narrow" pitchFamily="34" charset="0"/>
                <a:ea typeface="+mn-ea"/>
              </a:rPr>
            </a:br>
            <a:r>
              <a:rPr lang="en-US" dirty="0" smtClean="0">
                <a:solidFill>
                  <a:srgbClr val="2B4C73"/>
                </a:solidFill>
                <a:latin typeface="Arial Narrow" pitchFamily="34" charset="0"/>
                <a:ea typeface="+mn-ea"/>
              </a:rPr>
              <a:t>their knowledge to</a:t>
            </a:r>
            <a:br>
              <a:rPr lang="en-US" dirty="0" smtClean="0">
                <a:solidFill>
                  <a:srgbClr val="2B4C73"/>
                </a:solidFill>
                <a:latin typeface="Arial Narrow" pitchFamily="34" charset="0"/>
                <a:ea typeface="+mn-ea"/>
              </a:rPr>
            </a:br>
            <a:r>
              <a:rPr lang="en-US" dirty="0" smtClean="0">
                <a:solidFill>
                  <a:srgbClr val="2B4C73"/>
                </a:solidFill>
                <a:latin typeface="Arial Narrow" pitchFamily="34" charset="0"/>
                <a:ea typeface="+mn-ea"/>
              </a:rPr>
              <a:t>solve real world </a:t>
            </a:r>
            <a:br>
              <a:rPr lang="en-US" dirty="0" smtClean="0">
                <a:solidFill>
                  <a:srgbClr val="2B4C73"/>
                </a:solidFill>
                <a:latin typeface="Arial Narrow" pitchFamily="34" charset="0"/>
                <a:ea typeface="+mn-ea"/>
              </a:rPr>
            </a:br>
            <a:r>
              <a:rPr lang="en-US" dirty="0" smtClean="0">
                <a:solidFill>
                  <a:srgbClr val="2B4C73"/>
                </a:solidFill>
                <a:latin typeface="Arial Narrow" pitchFamily="34" charset="0"/>
                <a:ea typeface="+mn-ea"/>
              </a:rPr>
              <a:t>problems</a:t>
            </a:r>
          </a:p>
        </p:txBody>
      </p:sp>
      <p:sp>
        <p:nvSpPr>
          <p:cNvPr id="9" name="Title 8"/>
          <p:cNvSpPr>
            <a:spLocks noGrp="1"/>
          </p:cNvSpPr>
          <p:nvPr>
            <p:ph type="title"/>
          </p:nvPr>
        </p:nvSpPr>
        <p:spPr>
          <a:ln w="15875"/>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rtlCol="0">
            <a:normAutofit/>
          </a:bodyPr>
          <a:lstStyle/>
          <a:p>
            <a:pPr algn="l" eaLnBrk="1" fontAlgn="auto" hangingPunct="1">
              <a:spcAft>
                <a:spcPts val="0"/>
              </a:spcAft>
              <a:defRPr/>
            </a:pPr>
            <a:r>
              <a:rPr lang="en-US" b="1" dirty="0" smtClean="0">
                <a:solidFill>
                  <a:srgbClr val="2B4C73"/>
                </a:solidFill>
                <a:effectLst>
                  <a:outerShdw blurRad="50800" dist="38100" dir="2700000" algn="tl" rotWithShape="0">
                    <a:prstClr val="black">
                      <a:alpha val="40000"/>
                    </a:prstClr>
                  </a:outerShdw>
                </a:effectLst>
                <a:latin typeface="Arial Narrow" pitchFamily="34" charset="0"/>
                <a:ea typeface="+mj-ea"/>
              </a:rPr>
              <a:t>PUT IT ALL </a:t>
            </a:r>
            <a:r>
              <a:rPr lang="en-US" sz="5000" dirty="0" smtClean="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rPr>
              <a:t>TOGETHER</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8" descr="C:\Users\Mary\AppData\Local\Microsoft\Windows\Temporary Internet Files\Content.IE5\WY9RDV32\MP900439458[1].jpg" title="STEM Student"/>
          <p:cNvPicPr>
            <a:picLocks noChangeAspect="1" noChangeArrowheads="1"/>
          </p:cNvPicPr>
          <p:nvPr/>
        </p:nvPicPr>
        <p:blipFill>
          <a:blip r:embed="rId3" cstate="print"/>
          <a:srcRect/>
          <a:stretch>
            <a:fillRect/>
          </a:stretch>
        </p:blipFill>
        <p:spPr bwMode="auto">
          <a:xfrm>
            <a:off x="4552950" y="0"/>
            <a:ext cx="4591050" cy="6858000"/>
          </a:xfrm>
          <a:prstGeom prst="rect">
            <a:avLst/>
          </a:prstGeom>
          <a:noFill/>
          <a:ln w="9525">
            <a:noFill/>
            <a:miter lim="800000"/>
            <a:headEnd/>
            <a:tailEnd/>
          </a:ln>
        </p:spPr>
      </p:pic>
      <p:sp>
        <p:nvSpPr>
          <p:cNvPr id="9" name="Title 8"/>
          <p:cNvSpPr>
            <a:spLocks noGrp="1"/>
          </p:cNvSpPr>
          <p:nvPr>
            <p:ph type="title"/>
          </p:nvPr>
        </p:nvSpPr>
        <p:spPr>
          <a:ln w="15875"/>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rtlCol="0">
            <a:normAutofit/>
          </a:bodyPr>
          <a:lstStyle/>
          <a:p>
            <a:pPr algn="l" eaLnBrk="1" fontAlgn="auto" hangingPunct="1">
              <a:spcAft>
                <a:spcPts val="0"/>
              </a:spcAft>
              <a:defRPr/>
            </a:pPr>
            <a:r>
              <a:rPr lang="en-US" b="1" dirty="0" smtClean="0">
                <a:solidFill>
                  <a:srgbClr val="2B4C73"/>
                </a:solidFill>
                <a:effectLst>
                  <a:outerShdw blurRad="50800" dist="38100" dir="2700000" algn="tl" rotWithShape="0">
                    <a:prstClr val="black">
                      <a:alpha val="40000"/>
                    </a:prstClr>
                  </a:outerShdw>
                </a:effectLst>
                <a:latin typeface="Arial Narrow" pitchFamily="34" charset="0"/>
                <a:ea typeface="+mj-ea"/>
              </a:rPr>
              <a:t>WHY </a:t>
            </a:r>
            <a:r>
              <a:rPr lang="en-US" sz="5000" dirty="0" smtClean="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rPr>
              <a:t>STEM?</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endParaRPr>
          </a:p>
        </p:txBody>
      </p:sp>
      <p:sp>
        <p:nvSpPr>
          <p:cNvPr id="10" name="Content Placeholder 9"/>
          <p:cNvSpPr>
            <a:spLocks noGrp="1"/>
          </p:cNvSpPr>
          <p:nvPr>
            <p:ph idx="1"/>
          </p:nvPr>
        </p:nvSpPr>
        <p:spPr>
          <a:xfrm>
            <a:off x="457200" y="1798637"/>
            <a:ext cx="5715000" cy="4525963"/>
          </a:xfrm>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rtlCol="0">
            <a:normAutofit/>
          </a:bodyPr>
          <a:lstStyle/>
          <a:p>
            <a:pPr eaLnBrk="1" fontAlgn="auto" hangingPunct="1">
              <a:spcAft>
                <a:spcPts val="0"/>
              </a:spcAft>
              <a:buFont typeface="Arial" pitchFamily="34" charset="0"/>
              <a:buNone/>
              <a:defRPr/>
            </a:pPr>
            <a:r>
              <a:rPr lang="en-US" sz="5000" dirty="0" smtClean="0">
                <a:ln w="19050">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n-ea"/>
              </a:rPr>
              <a:t>EXCITEMENT!</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Solve problems</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Learn new things</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Explore cutting edge ideas</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Challenge yourself</a:t>
            </a:r>
          </a:p>
          <a:p>
            <a:pPr eaLnBrk="1" fontAlgn="auto" hangingPunct="1">
              <a:spcAft>
                <a:spcPts val="0"/>
              </a:spcAft>
              <a:buFont typeface="Arial" pitchFamily="34" charset="0"/>
              <a:buNone/>
              <a:defRPr/>
            </a:pPr>
            <a:endParaRPr lang="en-US" dirty="0" smtClean="0">
              <a:solidFill>
                <a:srgbClr val="2B4C73"/>
              </a:solidFill>
              <a:latin typeface="Arial Narrow" pitchFamily="34" charset="0"/>
              <a:ea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5" descr="C:\Users\Mary\AppData\Local\Microsoft\Windows\Temporary Internet Files\Content.IE5\S2II1ZA1\MP900449091[1].jpg" title="Earth through a STEM lens"/>
          <p:cNvPicPr>
            <a:picLocks noChangeAspect="1" noChangeArrowheads="1"/>
          </p:cNvPicPr>
          <p:nvPr/>
        </p:nvPicPr>
        <p:blipFill>
          <a:blip r:embed="rId3" cstate="print"/>
          <a:srcRect l="15512" r="19241"/>
          <a:stretch>
            <a:fillRect/>
          </a:stretch>
        </p:blipFill>
        <p:spPr bwMode="auto">
          <a:xfrm>
            <a:off x="3810000" y="0"/>
            <a:ext cx="5334000" cy="6858000"/>
          </a:xfrm>
          <a:prstGeom prst="rect">
            <a:avLst/>
          </a:prstGeom>
          <a:noFill/>
          <a:ln w="9525">
            <a:noFill/>
            <a:miter lim="800000"/>
            <a:headEnd/>
            <a:tailEnd/>
          </a:ln>
        </p:spPr>
      </p:pic>
      <p:sp>
        <p:nvSpPr>
          <p:cNvPr id="10" name="Content Placeholder 9"/>
          <p:cNvSpPr>
            <a:spLocks noGrp="1"/>
          </p:cNvSpPr>
          <p:nvPr>
            <p:ph idx="1"/>
          </p:nvPr>
        </p:nvSpPr>
        <p:spPr>
          <a:xfrm>
            <a:off x="533400" y="3140242"/>
            <a:ext cx="5257800" cy="2667000"/>
          </a:xfrm>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rtlCol="0">
            <a:normAutofit/>
          </a:bodyPr>
          <a:lstStyle/>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Climate change</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Natural resource challenges</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Global diseases</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Skills for the future</a:t>
            </a:r>
          </a:p>
          <a:p>
            <a:pPr eaLnBrk="1" fontAlgn="auto" hangingPunct="1">
              <a:spcAft>
                <a:spcPts val="0"/>
              </a:spcAft>
              <a:buFont typeface="Arial" pitchFamily="34" charset="0"/>
              <a:buNone/>
              <a:defRPr/>
            </a:pPr>
            <a:endParaRPr lang="en-US" dirty="0" smtClean="0">
              <a:solidFill>
                <a:srgbClr val="2B4C73"/>
              </a:solidFill>
              <a:latin typeface="Arial Narrow" pitchFamily="34" charset="0"/>
              <a:ea typeface="+mn-ea"/>
            </a:endParaRPr>
          </a:p>
        </p:txBody>
      </p:sp>
      <p:sp>
        <p:nvSpPr>
          <p:cNvPr id="9" name="Title 8"/>
          <p:cNvSpPr>
            <a:spLocks noGrp="1"/>
          </p:cNvSpPr>
          <p:nvPr>
            <p:ph type="title"/>
          </p:nvPr>
        </p:nvSpPr>
        <p:spPr>
          <a:xfrm>
            <a:off x="457200" y="274638"/>
            <a:ext cx="8229600" cy="2849562"/>
          </a:xfrm>
          <a:ln w="15875"/>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rtlCol="0">
            <a:normAutofit fontScale="90000"/>
          </a:bodyPr>
          <a:lstStyle/>
          <a:p>
            <a:pPr algn="l" eaLnBrk="1" fontAlgn="auto" hangingPunct="1">
              <a:spcAft>
                <a:spcPts val="0"/>
              </a:spcAft>
              <a:buFont typeface="Arial" pitchFamily="34" charset="0"/>
              <a:buNone/>
              <a:defRPr/>
            </a:pPr>
            <a:r>
              <a:rPr lang="en-US" sz="4900" b="1" dirty="0" smtClean="0">
                <a:solidFill>
                  <a:srgbClr val="2B4C73"/>
                </a:solidFill>
                <a:effectLst>
                  <a:outerShdw blurRad="50800" dist="38100" dir="2700000" algn="tl" rotWithShape="0">
                    <a:prstClr val="black">
                      <a:alpha val="40000"/>
                    </a:prstClr>
                  </a:outerShdw>
                </a:effectLst>
                <a:latin typeface="Arial Narrow" pitchFamily="34" charset="0"/>
                <a:ea typeface="+mj-ea"/>
              </a:rPr>
              <a:t>WHY </a:t>
            </a:r>
            <a:r>
              <a:rPr lang="en-US" sz="4900" dirty="0" smtClean="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rPr>
              <a:t>STEM?</a:t>
            </a:r>
            <a:br>
              <a:rPr lang="en-US" sz="4900" dirty="0" smtClean="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rPr>
            </a:br>
            <a:r>
              <a:rPr lang="en-US" sz="39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rPr>
              <a:t/>
            </a:r>
            <a:br>
              <a:rPr lang="en-US" sz="39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rPr>
            </a:br>
            <a:r>
              <a:rPr lang="en-US" sz="6000" dirty="0">
                <a:ln w="19050">
                  <a:solidFill>
                    <a:srgbClr val="2B4C73"/>
                  </a:solidFill>
                </a:ln>
                <a:solidFill>
                  <a:schemeClr val="bg1"/>
                </a:solidFill>
                <a:effectLst>
                  <a:outerShdw blurRad="50800" dist="38100" dir="2700000" algn="tl" rotWithShape="0">
                    <a:prstClr val="black">
                      <a:alpha val="40000"/>
                    </a:prstClr>
                  </a:outerShdw>
                </a:effectLst>
                <a:latin typeface="Arial Black" pitchFamily="34" charset="0"/>
              </a:rPr>
              <a:t>GLOBAL </a:t>
            </a:r>
            <a:br>
              <a:rPr lang="en-US" sz="6000" dirty="0">
                <a:ln w="19050">
                  <a:solidFill>
                    <a:srgbClr val="2B4C73"/>
                  </a:solidFill>
                </a:ln>
                <a:solidFill>
                  <a:schemeClr val="bg1"/>
                </a:solidFill>
                <a:effectLst>
                  <a:outerShdw blurRad="50800" dist="38100" dir="2700000" algn="tl" rotWithShape="0">
                    <a:prstClr val="black">
                      <a:alpha val="40000"/>
                    </a:prstClr>
                  </a:outerShdw>
                </a:effectLst>
                <a:latin typeface="Arial Black" pitchFamily="34" charset="0"/>
              </a:rPr>
            </a:br>
            <a:r>
              <a:rPr lang="en-US" sz="6000" dirty="0">
                <a:ln w="19050">
                  <a:solidFill>
                    <a:srgbClr val="2B4C73"/>
                  </a:solidFill>
                </a:ln>
                <a:solidFill>
                  <a:schemeClr val="bg1"/>
                </a:solidFill>
                <a:effectLst>
                  <a:outerShdw blurRad="50800" dist="38100" dir="2700000" algn="tl" rotWithShape="0">
                    <a:prstClr val="black">
                      <a:alpha val="40000"/>
                    </a:prstClr>
                  </a:outerShdw>
                </a:effectLst>
                <a:latin typeface="Arial Black" pitchFamily="34" charset="0"/>
              </a:rPr>
              <a:t>ISSUES!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6" descr="C:\Users\Mary\AppData\Local\Microsoft\Windows\Temporary Internet Files\Content.IE5\95ALYCNE\MP900400426[1].jpg" title="Technology Worker"/>
          <p:cNvPicPr>
            <a:picLocks noChangeAspect="1" noChangeArrowheads="1"/>
          </p:cNvPicPr>
          <p:nvPr/>
        </p:nvPicPr>
        <p:blipFill>
          <a:blip r:embed="rId3" cstate="print"/>
          <a:srcRect l="21446" r="12660"/>
          <a:stretch>
            <a:fillRect/>
          </a:stretch>
        </p:blipFill>
        <p:spPr bwMode="auto">
          <a:xfrm>
            <a:off x="4572000" y="0"/>
            <a:ext cx="4572000" cy="6858000"/>
          </a:xfrm>
          <a:prstGeom prst="rect">
            <a:avLst/>
          </a:prstGeom>
          <a:noFill/>
          <a:ln w="9525">
            <a:noFill/>
            <a:miter lim="800000"/>
            <a:headEnd/>
            <a:tailEnd/>
          </a:ln>
        </p:spPr>
      </p:pic>
      <p:sp>
        <p:nvSpPr>
          <p:cNvPr id="9" name="Title 8"/>
          <p:cNvSpPr>
            <a:spLocks noGrp="1"/>
          </p:cNvSpPr>
          <p:nvPr>
            <p:ph type="title"/>
          </p:nvPr>
        </p:nvSpPr>
        <p:spPr>
          <a:xfrm>
            <a:off x="425116" y="533400"/>
            <a:ext cx="8229600" cy="2316163"/>
          </a:xfrm>
          <a:ln w="15875"/>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rtlCol="0">
            <a:normAutofit fontScale="90000"/>
          </a:bodyPr>
          <a:lstStyle/>
          <a:p>
            <a:pPr algn="l" eaLnBrk="1" fontAlgn="auto" hangingPunct="1">
              <a:spcAft>
                <a:spcPts val="0"/>
              </a:spcAft>
              <a:defRPr/>
            </a:pPr>
            <a:r>
              <a:rPr lang="en-US" sz="4900" b="1" dirty="0" smtClean="0">
                <a:solidFill>
                  <a:srgbClr val="2B4C73"/>
                </a:solidFill>
                <a:effectLst>
                  <a:outerShdw blurRad="50800" dist="38100" dir="2700000" algn="tl" rotWithShape="0">
                    <a:prstClr val="black">
                      <a:alpha val="40000"/>
                    </a:prstClr>
                  </a:outerShdw>
                </a:effectLst>
                <a:latin typeface="Arial Narrow" pitchFamily="34" charset="0"/>
                <a:ea typeface="+mj-ea"/>
              </a:rPr>
              <a:t>WHY </a:t>
            </a:r>
            <a:r>
              <a:rPr lang="en-US" sz="4900" dirty="0" smtClean="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rPr>
              <a:t>STEM?</a:t>
            </a:r>
            <a:br>
              <a:rPr lang="en-US" sz="4900" dirty="0" smtClean="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rPr>
            </a:br>
            <a:r>
              <a:rPr lang="en-US" sz="3900" dirty="0" smtClean="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rPr>
              <a:t/>
            </a:r>
            <a:br>
              <a:rPr lang="en-US" sz="3900" dirty="0" smtClean="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rPr>
            </a:br>
            <a:r>
              <a:rPr lang="en-US" sz="6000" dirty="0">
                <a:ln w="19050">
                  <a:solidFill>
                    <a:srgbClr val="2B4C73"/>
                  </a:solidFill>
                </a:ln>
                <a:solidFill>
                  <a:schemeClr val="bg1"/>
                </a:solidFill>
                <a:effectLst>
                  <a:outerShdw blurRad="50800" dist="38100" dir="2700000" algn="tl" rotWithShape="0">
                    <a:prstClr val="black">
                      <a:alpha val="40000"/>
                    </a:prstClr>
                  </a:outerShdw>
                </a:effectLst>
                <a:latin typeface="Arial Black" pitchFamily="34" charset="0"/>
              </a:rPr>
              <a:t>GOOD JOBS</a:t>
            </a:r>
            <a:r>
              <a:rPr lang="en-US" sz="6000" dirty="0" smtClean="0">
                <a:ln w="19050">
                  <a:solidFill>
                    <a:srgbClr val="2B4C73"/>
                  </a:solidFill>
                </a:ln>
                <a:solidFill>
                  <a:schemeClr val="bg1"/>
                </a:solidFill>
                <a:effectLst>
                  <a:outerShdw blurRad="50800" dist="38100" dir="2700000" algn="tl" rotWithShape="0">
                    <a:prstClr val="black">
                      <a:alpha val="40000"/>
                    </a:prstClr>
                  </a:outerShdw>
                </a:effectLst>
                <a:latin typeface="Arial Black" pitchFamily="34" charset="0"/>
              </a:rPr>
              <a:t>!</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a typeface="+mj-ea"/>
            </a:endParaRPr>
          </a:p>
        </p:txBody>
      </p:sp>
      <p:sp>
        <p:nvSpPr>
          <p:cNvPr id="10" name="Content Placeholder 9"/>
          <p:cNvSpPr>
            <a:spLocks noGrp="1"/>
          </p:cNvSpPr>
          <p:nvPr>
            <p:ph idx="1"/>
          </p:nvPr>
        </p:nvSpPr>
        <p:spPr>
          <a:xfrm>
            <a:off x="425116" y="2813468"/>
            <a:ext cx="5715000" cy="2590799"/>
          </a:xfrm>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rtlCol="0">
            <a:normAutofit/>
          </a:bodyPr>
          <a:lstStyle/>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Faster job growth</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Higher starting salaries</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Better job prospects</a:t>
            </a:r>
          </a:p>
          <a:p>
            <a:pPr eaLnBrk="1" fontAlgn="auto" hangingPunct="1">
              <a:spcAft>
                <a:spcPts val="0"/>
              </a:spcAft>
              <a:buFont typeface="Arial" pitchFamily="34" charset="0"/>
              <a:buNone/>
              <a:defRPr/>
            </a:pPr>
            <a:r>
              <a:rPr lang="en-US" dirty="0" smtClean="0">
                <a:solidFill>
                  <a:srgbClr val="2B4C73"/>
                </a:solidFill>
                <a:latin typeface="Arial Narrow" pitchFamily="34" charset="0"/>
                <a:ea typeface="+mn-ea"/>
              </a:rPr>
              <a:t>Exciting career fields</a:t>
            </a:r>
          </a:p>
          <a:p>
            <a:pPr eaLnBrk="1" fontAlgn="auto" hangingPunct="1">
              <a:spcAft>
                <a:spcPts val="0"/>
              </a:spcAft>
              <a:buFont typeface="Arial" pitchFamily="34" charset="0"/>
              <a:buNone/>
              <a:defRPr/>
            </a:pPr>
            <a:endParaRPr lang="en-US" dirty="0" smtClean="0">
              <a:solidFill>
                <a:srgbClr val="2B4C73"/>
              </a:solidFill>
              <a:latin typeface="Arial Narrow" pitchFamily="34" charset="0"/>
              <a:ea typeface="+mn-ea"/>
            </a:endParaRPr>
          </a:p>
          <a:p>
            <a:pPr eaLnBrk="1" fontAlgn="auto" hangingPunct="1">
              <a:spcAft>
                <a:spcPts val="0"/>
              </a:spcAft>
              <a:buFont typeface="Arial" pitchFamily="34" charset="0"/>
              <a:buNone/>
              <a:defRPr/>
            </a:pPr>
            <a:endParaRPr lang="en-US" dirty="0" smtClean="0">
              <a:solidFill>
                <a:srgbClr val="2B4C73"/>
              </a:solidFill>
              <a:latin typeface="Arial Narrow" pitchFamily="34" charset="0"/>
              <a:ea typeface="+mn-e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8D65A6-B2AA-493E-8F99-A861435342C1}"/>
</file>

<file path=customXml/itemProps2.xml><?xml version="1.0" encoding="utf-8"?>
<ds:datastoreItem xmlns:ds="http://schemas.openxmlformats.org/officeDocument/2006/customXml" ds:itemID="{270E9841-E8ED-466F-A85C-D5F105A2AC00}"/>
</file>

<file path=customXml/itemProps3.xml><?xml version="1.0" encoding="utf-8"?>
<ds:datastoreItem xmlns:ds="http://schemas.openxmlformats.org/officeDocument/2006/customXml" ds:itemID="{8E8ECDC0-6A11-4E43-AD30-5738C75C1C4D}"/>
</file>

<file path=docProps/app.xml><?xml version="1.0" encoding="utf-8"?>
<Properties xmlns="http://schemas.openxmlformats.org/officeDocument/2006/extended-properties" xmlns:vt="http://schemas.openxmlformats.org/officeDocument/2006/docPropsVTypes">
  <TotalTime>2556</TotalTime>
  <Words>1200</Words>
  <Application>Microsoft Office PowerPoint</Application>
  <PresentationFormat>On-screen Show (4:3)</PresentationFormat>
  <Paragraphs>162</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MS PGothic</vt:lpstr>
      <vt:lpstr>MS PGothic</vt:lpstr>
      <vt:lpstr>Arial</vt:lpstr>
      <vt:lpstr>Arial Black</vt:lpstr>
      <vt:lpstr>Arial Narrow</vt:lpstr>
      <vt:lpstr>Calibri</vt:lpstr>
      <vt:lpstr>Office Theme</vt:lpstr>
      <vt:lpstr>What is STEM</vt:lpstr>
      <vt:lpstr>WHAT IS STEM?</vt:lpstr>
      <vt:lpstr>WHAT IS STEM?  TECHNOLOGY!   </vt:lpstr>
      <vt:lpstr>WHAT IS STEM?  ENGINEERING!</vt:lpstr>
      <vt:lpstr>WHAT IS STEM?   MATHEMATICS!</vt:lpstr>
      <vt:lpstr>PUT IT ALL TOGETHER</vt:lpstr>
      <vt:lpstr>WHY STEM?</vt:lpstr>
      <vt:lpstr>WHY STEM?  GLOBAL  ISSUES!</vt:lpstr>
      <vt:lpstr>WHY STEM?  GOOD JOBS!</vt:lpstr>
      <vt:lpstr>WHY WASHINGTON?</vt:lpstr>
      <vt:lpstr>HOW CAN YOU DO STEM?</vt:lpstr>
      <vt:lpstr>HOW CAN YOU DO STEM?  STEM IN SCHOOL! </vt:lpstr>
      <vt:lpstr>BE A LEADER WITH  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Guidance WA - Grades 6-7 - What is STEM?</dc:title>
  <dc:subject>Career Guidance WA - Grades 6-7 - What is STEM?</dc:subject>
  <dc:creator>OSPI</dc:creator>
  <cp:keywords>Career Guidance WA - Grades 6-7 - What is STEM?</cp:keywords>
  <cp:lastModifiedBy>Bonnie Zimmerman</cp:lastModifiedBy>
  <cp:revision>471</cp:revision>
  <dcterms:created xsi:type="dcterms:W3CDTF">2016-10-11T01:28:14Z</dcterms:created>
  <dcterms:modified xsi:type="dcterms:W3CDTF">2018-04-20T20:04:42Z</dcterms:modified>
</cp:coreProperties>
</file>