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7" r:id="rId2"/>
    <p:sldId id="267" r:id="rId3"/>
    <p:sldId id="475" r:id="rId4"/>
    <p:sldId id="474" r:id="rId5"/>
    <p:sldId id="477" r:id="rId6"/>
    <p:sldId id="269" r:id="rId7"/>
    <p:sldId id="277" r:id="rId8"/>
    <p:sldId id="478" r:id="rId9"/>
    <p:sldId id="479" r:id="rId10"/>
    <p:sldId id="480" r:id="rId11"/>
    <p:sldId id="481" r:id="rId12"/>
    <p:sldId id="285" r:id="rId13"/>
    <p:sldId id="270" r:id="rId14"/>
    <p:sldId id="483" r:id="rId15"/>
    <p:sldId id="276" r:id="rId16"/>
    <p:sldId id="280" r:id="rId17"/>
    <p:sldId id="262" r:id="rId18"/>
    <p:sldId id="263" r:id="rId19"/>
    <p:sldId id="281" r:id="rId20"/>
    <p:sldId id="265" r:id="rId21"/>
    <p:sldId id="266" r:id="rId22"/>
    <p:sldId id="282" r:id="rId23"/>
    <p:sldId id="283" r:id="rId24"/>
    <p:sldId id="293" r:id="rId25"/>
    <p:sldId id="452" r:id="rId26"/>
    <p:sldId id="472" r:id="rId27"/>
    <p:sldId id="284" r:id="rId28"/>
    <p:sldId id="473" r:id="rId29"/>
    <p:sldId id="279" r:id="rId30"/>
    <p:sldId id="476" r:id="rId31"/>
  </p:sldIdLst>
  <p:sldSz cx="9144000" cy="6858000" type="screen4x3"/>
  <p:notesSz cx="6894513" cy="9180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113" autoAdjust="0"/>
    <p:restoredTop sz="89592" autoAdjust="0"/>
  </p:normalViewPr>
  <p:slideViewPr>
    <p:cSldViewPr snapToGrid="0" snapToObjects="1">
      <p:cViewPr varScale="1">
        <p:scale>
          <a:sx n="112" d="100"/>
          <a:sy n="112" d="100"/>
        </p:scale>
        <p:origin x="2130" y="108"/>
      </p:cViewPr>
      <p:guideLst>
        <p:guide orient="horz" pos="2160"/>
        <p:guide pos="2880"/>
      </p:guideLst>
    </p:cSldViewPr>
  </p:slideViewPr>
  <p:outlineViewPr>
    <p:cViewPr>
      <p:scale>
        <a:sx n="33" d="100"/>
        <a:sy n="33" d="100"/>
      </p:scale>
      <p:origin x="0" y="609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79D918-3B31-004D-A1FA-D779A14E14D9}"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4C7765C3-8932-1F4C-95BF-E409014DCD7F}">
      <dgm:prSet phldrT="[Text]"/>
      <dgm:spPr/>
      <dgm:t>
        <a:bodyPr/>
        <a:lstStyle/>
        <a:p>
          <a:r>
            <a:rPr lang="en-US" dirty="0"/>
            <a:t>TASK</a:t>
          </a:r>
        </a:p>
      </dgm:t>
    </dgm:pt>
    <dgm:pt modelId="{B0DA3631-7382-224E-98C9-577AD53C98F9}" type="parTrans" cxnId="{9CAAAEB1-00EA-2D42-B376-14BF5E85CF3A}">
      <dgm:prSet/>
      <dgm:spPr/>
      <dgm:t>
        <a:bodyPr/>
        <a:lstStyle/>
        <a:p>
          <a:endParaRPr lang="en-US"/>
        </a:p>
      </dgm:t>
    </dgm:pt>
    <dgm:pt modelId="{13FD1668-86B9-FA43-B77D-0CEE44DF3F0D}" type="sibTrans" cxnId="{9CAAAEB1-00EA-2D42-B376-14BF5E85CF3A}">
      <dgm:prSet/>
      <dgm:spPr/>
      <dgm:t>
        <a:bodyPr/>
        <a:lstStyle/>
        <a:p>
          <a:endParaRPr lang="en-US"/>
        </a:p>
      </dgm:t>
    </dgm:pt>
    <dgm:pt modelId="{E5C931AB-9932-3C40-BE10-13A28479CDF0}">
      <dgm:prSet phldrT="[Text]" custT="1"/>
      <dgm:spPr/>
      <dgm:t>
        <a:bodyPr/>
        <a:lstStyle/>
        <a:p>
          <a:r>
            <a:rPr lang="en-US" sz="2800" dirty="0"/>
            <a:t>Efficiency and Bureaucracy </a:t>
          </a:r>
        </a:p>
      </dgm:t>
    </dgm:pt>
    <dgm:pt modelId="{EB6074C3-7F59-214D-96FD-828ACB2BB632}" type="parTrans" cxnId="{2E4D189B-0AD4-5D41-A0DE-DA7D1AA9C7DB}">
      <dgm:prSet/>
      <dgm:spPr/>
      <dgm:t>
        <a:bodyPr/>
        <a:lstStyle/>
        <a:p>
          <a:endParaRPr lang="en-US"/>
        </a:p>
      </dgm:t>
    </dgm:pt>
    <dgm:pt modelId="{5AF8A349-B136-364E-A2FA-990F136A8D28}" type="sibTrans" cxnId="{2E4D189B-0AD4-5D41-A0DE-DA7D1AA9C7DB}">
      <dgm:prSet/>
      <dgm:spPr/>
      <dgm:t>
        <a:bodyPr/>
        <a:lstStyle/>
        <a:p>
          <a:endParaRPr lang="en-US"/>
        </a:p>
      </dgm:t>
    </dgm:pt>
    <dgm:pt modelId="{BE174729-F156-424E-9ADE-63E044A561B1}">
      <dgm:prSet phldrT="[Text]" custT="1"/>
      <dgm:spPr/>
      <dgm:t>
        <a:bodyPr/>
        <a:lstStyle/>
        <a:p>
          <a:r>
            <a:rPr lang="en-US" sz="1800" dirty="0"/>
            <a:t>Academic Requirements, Tests, Curriculum</a:t>
          </a:r>
        </a:p>
      </dgm:t>
    </dgm:pt>
    <dgm:pt modelId="{C679E7EE-19DD-704E-8C91-9D53C82220F0}" type="parTrans" cxnId="{42BD82D1-2CCB-E942-A22A-69A525CD5601}">
      <dgm:prSet/>
      <dgm:spPr/>
      <dgm:t>
        <a:bodyPr/>
        <a:lstStyle/>
        <a:p>
          <a:endParaRPr lang="en-US"/>
        </a:p>
      </dgm:t>
    </dgm:pt>
    <dgm:pt modelId="{A1EA2ADD-3407-3641-8650-D54121C166EF}" type="sibTrans" cxnId="{42BD82D1-2CCB-E942-A22A-69A525CD5601}">
      <dgm:prSet/>
      <dgm:spPr/>
      <dgm:t>
        <a:bodyPr/>
        <a:lstStyle/>
        <a:p>
          <a:endParaRPr lang="en-US"/>
        </a:p>
      </dgm:t>
    </dgm:pt>
    <dgm:pt modelId="{0A0C2D64-F97D-DF47-87C2-6B27CF7973E8}">
      <dgm:prSet phldrT="[Text]"/>
      <dgm:spPr/>
      <dgm:t>
        <a:bodyPr/>
        <a:lstStyle/>
        <a:p>
          <a:r>
            <a:rPr lang="en-US" dirty="0"/>
            <a:t>RELATIONSHIP</a:t>
          </a:r>
        </a:p>
      </dgm:t>
    </dgm:pt>
    <dgm:pt modelId="{2318FC0C-0BB5-4B49-A6F2-0D7E582C7CBA}" type="parTrans" cxnId="{F92F1DAA-CD89-1D41-8EA0-9CEBDDE6289C}">
      <dgm:prSet/>
      <dgm:spPr/>
      <dgm:t>
        <a:bodyPr/>
        <a:lstStyle/>
        <a:p>
          <a:endParaRPr lang="en-US"/>
        </a:p>
      </dgm:t>
    </dgm:pt>
    <dgm:pt modelId="{113840F5-E9EA-0348-AF05-71C0A79799FB}" type="sibTrans" cxnId="{F92F1DAA-CD89-1D41-8EA0-9CEBDDE6289C}">
      <dgm:prSet/>
      <dgm:spPr/>
      <dgm:t>
        <a:bodyPr/>
        <a:lstStyle/>
        <a:p>
          <a:endParaRPr lang="en-US"/>
        </a:p>
      </dgm:t>
    </dgm:pt>
    <dgm:pt modelId="{9BF98909-A3AF-054E-8950-3EDB24E6B20F}">
      <dgm:prSet phldrT="[Text]" custT="1"/>
      <dgm:spPr/>
      <dgm:t>
        <a:bodyPr/>
        <a:lstStyle/>
        <a:p>
          <a:r>
            <a:rPr lang="en-US" sz="2800" dirty="0"/>
            <a:t>Focus on Interpersonal</a:t>
          </a:r>
        </a:p>
      </dgm:t>
    </dgm:pt>
    <dgm:pt modelId="{EAFBBD0E-955A-6046-A3F9-195867416AB6}" type="parTrans" cxnId="{04AE1424-892C-3E44-829E-0EF3D3FE46E0}">
      <dgm:prSet/>
      <dgm:spPr/>
      <dgm:t>
        <a:bodyPr/>
        <a:lstStyle/>
        <a:p>
          <a:endParaRPr lang="en-US"/>
        </a:p>
      </dgm:t>
    </dgm:pt>
    <dgm:pt modelId="{5AE43B65-79BE-004E-BC47-FFF091BD2817}" type="sibTrans" cxnId="{04AE1424-892C-3E44-829E-0EF3D3FE46E0}">
      <dgm:prSet/>
      <dgm:spPr/>
      <dgm:t>
        <a:bodyPr/>
        <a:lstStyle/>
        <a:p>
          <a:endParaRPr lang="en-US"/>
        </a:p>
      </dgm:t>
    </dgm:pt>
    <dgm:pt modelId="{5CFDA2FC-FA5E-3D45-98E9-F1F2FE97A6B4}">
      <dgm:prSet phldrT="[Text]" custT="1"/>
      <dgm:spPr/>
      <dgm:t>
        <a:bodyPr/>
        <a:lstStyle/>
        <a:p>
          <a:r>
            <a:rPr lang="en-US" sz="1400" dirty="0"/>
            <a:t>Cultural</a:t>
          </a:r>
          <a:r>
            <a:rPr lang="en-US" sz="2400" dirty="0"/>
            <a:t> </a:t>
          </a:r>
          <a:r>
            <a:rPr lang="en-US" sz="1400" dirty="0"/>
            <a:t>Competency - WILL and SKILL to create AUTHENTIC relationships across difference</a:t>
          </a:r>
        </a:p>
      </dgm:t>
    </dgm:pt>
    <dgm:pt modelId="{65D46472-9712-6346-9E98-AEBD124AED8B}" type="parTrans" cxnId="{A03F13F0-A55D-B84A-9103-16A634CA17CD}">
      <dgm:prSet/>
      <dgm:spPr/>
      <dgm:t>
        <a:bodyPr/>
        <a:lstStyle/>
        <a:p>
          <a:endParaRPr lang="en-US"/>
        </a:p>
      </dgm:t>
    </dgm:pt>
    <dgm:pt modelId="{87A72332-DD4F-2245-9685-9C410E4A15F5}" type="sibTrans" cxnId="{A03F13F0-A55D-B84A-9103-16A634CA17CD}">
      <dgm:prSet/>
      <dgm:spPr/>
      <dgm:t>
        <a:bodyPr/>
        <a:lstStyle/>
        <a:p>
          <a:endParaRPr lang="en-US"/>
        </a:p>
      </dgm:t>
    </dgm:pt>
    <dgm:pt modelId="{FB3FEA7F-DA6E-8942-BE15-3CE20073FB63}">
      <dgm:prSet custT="1"/>
      <dgm:spPr/>
      <dgm:t>
        <a:bodyPr/>
        <a:lstStyle/>
        <a:p>
          <a:r>
            <a:rPr lang="en-US" sz="2400" dirty="0"/>
            <a:t>Focuses on group work and goals</a:t>
          </a:r>
        </a:p>
      </dgm:t>
    </dgm:pt>
    <dgm:pt modelId="{4BA040E4-35A7-6D4C-8D81-4A7AFC45F7E7}" type="parTrans" cxnId="{93293961-F3B5-5948-9089-AD7D051DAF80}">
      <dgm:prSet/>
      <dgm:spPr/>
      <dgm:t>
        <a:bodyPr/>
        <a:lstStyle/>
        <a:p>
          <a:endParaRPr lang="en-US"/>
        </a:p>
      </dgm:t>
    </dgm:pt>
    <dgm:pt modelId="{0E44E5C2-3400-914E-AE6D-EF124494B3B0}" type="sibTrans" cxnId="{93293961-F3B5-5948-9089-AD7D051DAF80}">
      <dgm:prSet/>
      <dgm:spPr/>
      <dgm:t>
        <a:bodyPr/>
        <a:lstStyle/>
        <a:p>
          <a:endParaRPr lang="en-US"/>
        </a:p>
      </dgm:t>
    </dgm:pt>
    <dgm:pt modelId="{2F26F78A-3DF6-F444-AFF5-4FC36E904B64}">
      <dgm:prSet phldrT="[Text]" custT="1"/>
      <dgm:spPr/>
      <dgm:t>
        <a:bodyPr/>
        <a:lstStyle/>
        <a:p>
          <a:r>
            <a:rPr lang="en-US" sz="1600" dirty="0"/>
            <a:t>Teacher to Student, Teacher to Whole Class, Student to Student </a:t>
          </a:r>
        </a:p>
      </dgm:t>
    </dgm:pt>
    <dgm:pt modelId="{65FA5B9D-7632-054D-AC8E-3DA9CC678EC6}" type="sibTrans" cxnId="{639370DF-F6AC-6742-8EAC-B0DB1826B471}">
      <dgm:prSet/>
      <dgm:spPr/>
      <dgm:t>
        <a:bodyPr/>
        <a:lstStyle/>
        <a:p>
          <a:endParaRPr lang="en-US"/>
        </a:p>
      </dgm:t>
    </dgm:pt>
    <dgm:pt modelId="{80167CF4-071E-4F4B-9993-8044265244A4}" type="parTrans" cxnId="{639370DF-F6AC-6742-8EAC-B0DB1826B471}">
      <dgm:prSet/>
      <dgm:spPr/>
      <dgm:t>
        <a:bodyPr/>
        <a:lstStyle/>
        <a:p>
          <a:endParaRPr lang="en-US"/>
        </a:p>
      </dgm:t>
    </dgm:pt>
    <dgm:pt modelId="{7F715649-09AC-7C40-9C82-A166EACF6ECB}">
      <dgm:prSet custT="1"/>
      <dgm:spPr/>
      <dgm:t>
        <a:bodyPr/>
        <a:lstStyle/>
        <a:p>
          <a:r>
            <a:rPr lang="en-US" sz="3200" dirty="0"/>
            <a:t>Graduation</a:t>
          </a:r>
        </a:p>
      </dgm:t>
    </dgm:pt>
    <dgm:pt modelId="{7BAD176C-994D-6441-B21C-DE5E884D2EA9}" type="parTrans" cxnId="{266E76CF-55F8-F34C-812B-BC38E8D3F4C6}">
      <dgm:prSet/>
      <dgm:spPr/>
      <dgm:t>
        <a:bodyPr/>
        <a:lstStyle/>
        <a:p>
          <a:endParaRPr lang="en-US"/>
        </a:p>
      </dgm:t>
    </dgm:pt>
    <dgm:pt modelId="{B710FA82-A5F6-1A4E-8967-57ED1DF2E56E}" type="sibTrans" cxnId="{266E76CF-55F8-F34C-812B-BC38E8D3F4C6}">
      <dgm:prSet/>
      <dgm:spPr/>
      <dgm:t>
        <a:bodyPr/>
        <a:lstStyle/>
        <a:p>
          <a:endParaRPr lang="en-US"/>
        </a:p>
      </dgm:t>
    </dgm:pt>
    <dgm:pt modelId="{F4558E15-66E6-BB43-B06A-E54A382A1031}" type="pres">
      <dgm:prSet presAssocID="{F779D918-3B31-004D-A1FA-D779A14E14D9}" presName="outerComposite" presStyleCnt="0">
        <dgm:presLayoutVars>
          <dgm:chMax val="2"/>
          <dgm:animLvl val="lvl"/>
          <dgm:resizeHandles val="exact"/>
        </dgm:presLayoutVars>
      </dgm:prSet>
      <dgm:spPr/>
    </dgm:pt>
    <dgm:pt modelId="{613286F0-B085-DD46-984A-F7F418933E0E}" type="pres">
      <dgm:prSet presAssocID="{F779D918-3B31-004D-A1FA-D779A14E14D9}" presName="dummyMaxCanvas" presStyleCnt="0"/>
      <dgm:spPr/>
    </dgm:pt>
    <dgm:pt modelId="{877AE7D8-19E9-A84E-9122-16700AE21CE2}" type="pres">
      <dgm:prSet presAssocID="{F779D918-3B31-004D-A1FA-D779A14E14D9}" presName="parentComposite" presStyleCnt="0"/>
      <dgm:spPr/>
    </dgm:pt>
    <dgm:pt modelId="{FF1F8929-2E56-C64C-93E1-0933F1E7E8D3}" type="pres">
      <dgm:prSet presAssocID="{F779D918-3B31-004D-A1FA-D779A14E14D9}" presName="parent1" presStyleLbl="alignAccFollowNode1" presStyleIdx="0" presStyleCnt="4" custLinFactNeighborX="-1598">
        <dgm:presLayoutVars>
          <dgm:chMax val="4"/>
        </dgm:presLayoutVars>
      </dgm:prSet>
      <dgm:spPr/>
    </dgm:pt>
    <dgm:pt modelId="{6012DA29-385F-9D42-87CF-3D7919A9F507}" type="pres">
      <dgm:prSet presAssocID="{F779D918-3B31-004D-A1FA-D779A14E14D9}" presName="parent2" presStyleLbl="alignAccFollowNode1" presStyleIdx="1" presStyleCnt="4">
        <dgm:presLayoutVars>
          <dgm:chMax val="4"/>
        </dgm:presLayoutVars>
      </dgm:prSet>
      <dgm:spPr/>
    </dgm:pt>
    <dgm:pt modelId="{F3240BB1-4BA5-3246-AB28-E3A110CBEC8E}" type="pres">
      <dgm:prSet presAssocID="{F779D918-3B31-004D-A1FA-D779A14E14D9}" presName="childrenComposite" presStyleCnt="0"/>
      <dgm:spPr/>
    </dgm:pt>
    <dgm:pt modelId="{02ED86EF-337F-9341-86D9-2572D35BA7E6}" type="pres">
      <dgm:prSet presAssocID="{F779D918-3B31-004D-A1FA-D779A14E14D9}" presName="dummyMaxCanvas_ChildArea" presStyleCnt="0"/>
      <dgm:spPr/>
    </dgm:pt>
    <dgm:pt modelId="{CE4E5A15-6E31-7F46-ADA1-BBD242B04C38}" type="pres">
      <dgm:prSet presAssocID="{F779D918-3B31-004D-A1FA-D779A14E14D9}" presName="fulcrum" presStyleLbl="alignAccFollowNode1" presStyleIdx="2" presStyleCnt="4"/>
      <dgm:spPr/>
    </dgm:pt>
    <dgm:pt modelId="{D45F3091-E759-A745-954A-A6CD79FF4CCE}" type="pres">
      <dgm:prSet presAssocID="{F779D918-3B31-004D-A1FA-D779A14E14D9}" presName="balance_43" presStyleLbl="alignAccFollowNode1" presStyleIdx="3" presStyleCnt="4">
        <dgm:presLayoutVars>
          <dgm:bulletEnabled val="1"/>
        </dgm:presLayoutVars>
      </dgm:prSet>
      <dgm:spPr/>
    </dgm:pt>
    <dgm:pt modelId="{6CB8F206-E3B8-A346-9563-3429FB781480}" type="pres">
      <dgm:prSet presAssocID="{F779D918-3B31-004D-A1FA-D779A14E14D9}" presName="left_43_1" presStyleLbl="node1" presStyleIdx="0" presStyleCnt="7">
        <dgm:presLayoutVars>
          <dgm:bulletEnabled val="1"/>
        </dgm:presLayoutVars>
      </dgm:prSet>
      <dgm:spPr/>
    </dgm:pt>
    <dgm:pt modelId="{59EA5A04-DC38-FB42-8A04-4D39F8825F64}" type="pres">
      <dgm:prSet presAssocID="{F779D918-3B31-004D-A1FA-D779A14E14D9}" presName="left_43_2" presStyleLbl="node1" presStyleIdx="1" presStyleCnt="7">
        <dgm:presLayoutVars>
          <dgm:bulletEnabled val="1"/>
        </dgm:presLayoutVars>
      </dgm:prSet>
      <dgm:spPr/>
    </dgm:pt>
    <dgm:pt modelId="{50E746F5-A789-C54D-B824-C6BA8EB33708}" type="pres">
      <dgm:prSet presAssocID="{F779D918-3B31-004D-A1FA-D779A14E14D9}" presName="left_43_3" presStyleLbl="node1" presStyleIdx="2" presStyleCnt="7">
        <dgm:presLayoutVars>
          <dgm:bulletEnabled val="1"/>
        </dgm:presLayoutVars>
      </dgm:prSet>
      <dgm:spPr/>
    </dgm:pt>
    <dgm:pt modelId="{A985E0E2-A925-5740-A178-13F6C9539698}" type="pres">
      <dgm:prSet presAssocID="{F779D918-3B31-004D-A1FA-D779A14E14D9}" presName="left_43_4" presStyleLbl="node1" presStyleIdx="3" presStyleCnt="7">
        <dgm:presLayoutVars>
          <dgm:bulletEnabled val="1"/>
        </dgm:presLayoutVars>
      </dgm:prSet>
      <dgm:spPr/>
    </dgm:pt>
    <dgm:pt modelId="{E209C75C-D961-0E46-9F0F-1BD80D587EE9}" type="pres">
      <dgm:prSet presAssocID="{F779D918-3B31-004D-A1FA-D779A14E14D9}" presName="right_43_1" presStyleLbl="node1" presStyleIdx="4" presStyleCnt="7">
        <dgm:presLayoutVars>
          <dgm:bulletEnabled val="1"/>
        </dgm:presLayoutVars>
      </dgm:prSet>
      <dgm:spPr/>
    </dgm:pt>
    <dgm:pt modelId="{ED9BA30C-7CBB-AB47-95E6-9693CDC8755B}" type="pres">
      <dgm:prSet presAssocID="{F779D918-3B31-004D-A1FA-D779A14E14D9}" presName="right_43_2" presStyleLbl="node1" presStyleIdx="5" presStyleCnt="7">
        <dgm:presLayoutVars>
          <dgm:bulletEnabled val="1"/>
        </dgm:presLayoutVars>
      </dgm:prSet>
      <dgm:spPr/>
    </dgm:pt>
    <dgm:pt modelId="{1A8F0055-D105-7E46-BD6E-684722983A81}" type="pres">
      <dgm:prSet presAssocID="{F779D918-3B31-004D-A1FA-D779A14E14D9}" presName="right_43_3" presStyleLbl="node1" presStyleIdx="6" presStyleCnt="7">
        <dgm:presLayoutVars>
          <dgm:bulletEnabled val="1"/>
        </dgm:presLayoutVars>
      </dgm:prSet>
      <dgm:spPr/>
    </dgm:pt>
  </dgm:ptLst>
  <dgm:cxnLst>
    <dgm:cxn modelId="{D9F6C005-09E6-9849-8B4A-05F9EF00C921}" type="presOf" srcId="{0A0C2D64-F97D-DF47-87C2-6B27CF7973E8}" destId="{6012DA29-385F-9D42-87CF-3D7919A9F507}" srcOrd="0" destOrd="0" presId="urn:microsoft.com/office/officeart/2005/8/layout/balance1"/>
    <dgm:cxn modelId="{667B8C1A-A852-2D4E-BAF6-02F0A7AFA375}" type="presOf" srcId="{E5C931AB-9932-3C40-BE10-13A28479CDF0}" destId="{6CB8F206-E3B8-A346-9563-3429FB781480}" srcOrd="0" destOrd="0" presId="urn:microsoft.com/office/officeart/2005/8/layout/balance1"/>
    <dgm:cxn modelId="{04AE1424-892C-3E44-829E-0EF3D3FE46E0}" srcId="{0A0C2D64-F97D-DF47-87C2-6B27CF7973E8}" destId="{9BF98909-A3AF-054E-8950-3EDB24E6B20F}" srcOrd="0" destOrd="0" parTransId="{EAFBBD0E-955A-6046-A3F9-195867416AB6}" sibTransId="{5AE43B65-79BE-004E-BC47-FFF091BD2817}"/>
    <dgm:cxn modelId="{E5ECC327-B20E-E447-9C4A-EA2E365B5329}" type="presOf" srcId="{FB3FEA7F-DA6E-8942-BE15-3CE20073FB63}" destId="{50E746F5-A789-C54D-B824-C6BA8EB33708}" srcOrd="0" destOrd="0" presId="urn:microsoft.com/office/officeart/2005/8/layout/balance1"/>
    <dgm:cxn modelId="{77F9B636-E838-C646-93EE-B8D32AF6347A}" type="presOf" srcId="{7F715649-09AC-7C40-9C82-A166EACF6ECB}" destId="{A985E0E2-A925-5740-A178-13F6C9539698}" srcOrd="0" destOrd="0" presId="urn:microsoft.com/office/officeart/2005/8/layout/balance1"/>
    <dgm:cxn modelId="{C2087839-2209-7B47-90A2-B5ED84736D5A}" type="presOf" srcId="{2F26F78A-3DF6-F444-AFF5-4FC36E904B64}" destId="{ED9BA30C-7CBB-AB47-95E6-9693CDC8755B}" srcOrd="0" destOrd="0" presId="urn:microsoft.com/office/officeart/2005/8/layout/balance1"/>
    <dgm:cxn modelId="{93293961-F3B5-5948-9089-AD7D051DAF80}" srcId="{4C7765C3-8932-1F4C-95BF-E409014DCD7F}" destId="{FB3FEA7F-DA6E-8942-BE15-3CE20073FB63}" srcOrd="2" destOrd="0" parTransId="{4BA040E4-35A7-6D4C-8D81-4A7AFC45F7E7}" sibTransId="{0E44E5C2-3400-914E-AE6D-EF124494B3B0}"/>
    <dgm:cxn modelId="{F96F4043-7735-6646-8FD4-BF297D01BBAE}" type="presOf" srcId="{5CFDA2FC-FA5E-3D45-98E9-F1F2FE97A6B4}" destId="{1A8F0055-D105-7E46-BD6E-684722983A81}" srcOrd="0" destOrd="0" presId="urn:microsoft.com/office/officeart/2005/8/layout/balance1"/>
    <dgm:cxn modelId="{6ECC6D54-7660-2345-B7B1-AF4BA9DC5139}" type="presOf" srcId="{9BF98909-A3AF-054E-8950-3EDB24E6B20F}" destId="{E209C75C-D961-0E46-9F0F-1BD80D587EE9}" srcOrd="0" destOrd="0" presId="urn:microsoft.com/office/officeart/2005/8/layout/balance1"/>
    <dgm:cxn modelId="{6C8A087F-E48D-9B40-91A4-045D8F7879DA}" type="presOf" srcId="{4C7765C3-8932-1F4C-95BF-E409014DCD7F}" destId="{FF1F8929-2E56-C64C-93E1-0933F1E7E8D3}" srcOrd="0" destOrd="0" presId="urn:microsoft.com/office/officeart/2005/8/layout/balance1"/>
    <dgm:cxn modelId="{2E4D189B-0AD4-5D41-A0DE-DA7D1AA9C7DB}" srcId="{4C7765C3-8932-1F4C-95BF-E409014DCD7F}" destId="{E5C931AB-9932-3C40-BE10-13A28479CDF0}" srcOrd="0" destOrd="0" parTransId="{EB6074C3-7F59-214D-96FD-828ACB2BB632}" sibTransId="{5AF8A349-B136-364E-A2FA-990F136A8D28}"/>
    <dgm:cxn modelId="{A4DDBFA0-2E89-724B-9E8F-38F584248C0D}" type="presOf" srcId="{BE174729-F156-424E-9ADE-63E044A561B1}" destId="{59EA5A04-DC38-FB42-8A04-4D39F8825F64}" srcOrd="0" destOrd="0" presId="urn:microsoft.com/office/officeart/2005/8/layout/balance1"/>
    <dgm:cxn modelId="{F92F1DAA-CD89-1D41-8EA0-9CEBDDE6289C}" srcId="{F779D918-3B31-004D-A1FA-D779A14E14D9}" destId="{0A0C2D64-F97D-DF47-87C2-6B27CF7973E8}" srcOrd="1" destOrd="0" parTransId="{2318FC0C-0BB5-4B49-A6F2-0D7E582C7CBA}" sibTransId="{113840F5-E9EA-0348-AF05-71C0A79799FB}"/>
    <dgm:cxn modelId="{9CAAAEB1-00EA-2D42-B376-14BF5E85CF3A}" srcId="{F779D918-3B31-004D-A1FA-D779A14E14D9}" destId="{4C7765C3-8932-1F4C-95BF-E409014DCD7F}" srcOrd="0" destOrd="0" parTransId="{B0DA3631-7382-224E-98C9-577AD53C98F9}" sibTransId="{13FD1668-86B9-FA43-B77D-0CEE44DF3F0D}"/>
    <dgm:cxn modelId="{266E76CF-55F8-F34C-812B-BC38E8D3F4C6}" srcId="{4C7765C3-8932-1F4C-95BF-E409014DCD7F}" destId="{7F715649-09AC-7C40-9C82-A166EACF6ECB}" srcOrd="3" destOrd="0" parTransId="{7BAD176C-994D-6441-B21C-DE5E884D2EA9}" sibTransId="{B710FA82-A5F6-1A4E-8967-57ED1DF2E56E}"/>
    <dgm:cxn modelId="{42BD82D1-2CCB-E942-A22A-69A525CD5601}" srcId="{4C7765C3-8932-1F4C-95BF-E409014DCD7F}" destId="{BE174729-F156-424E-9ADE-63E044A561B1}" srcOrd="1" destOrd="0" parTransId="{C679E7EE-19DD-704E-8C91-9D53C82220F0}" sibTransId="{A1EA2ADD-3407-3641-8650-D54121C166EF}"/>
    <dgm:cxn modelId="{051614D9-11D1-D246-A885-9F6A6F1F772B}" type="presOf" srcId="{F779D918-3B31-004D-A1FA-D779A14E14D9}" destId="{F4558E15-66E6-BB43-B06A-E54A382A1031}" srcOrd="0" destOrd="0" presId="urn:microsoft.com/office/officeart/2005/8/layout/balance1"/>
    <dgm:cxn modelId="{639370DF-F6AC-6742-8EAC-B0DB1826B471}" srcId="{0A0C2D64-F97D-DF47-87C2-6B27CF7973E8}" destId="{2F26F78A-3DF6-F444-AFF5-4FC36E904B64}" srcOrd="1" destOrd="0" parTransId="{80167CF4-071E-4F4B-9993-8044265244A4}" sibTransId="{65FA5B9D-7632-054D-AC8E-3DA9CC678EC6}"/>
    <dgm:cxn modelId="{A03F13F0-A55D-B84A-9103-16A634CA17CD}" srcId="{0A0C2D64-F97D-DF47-87C2-6B27CF7973E8}" destId="{5CFDA2FC-FA5E-3D45-98E9-F1F2FE97A6B4}" srcOrd="2" destOrd="0" parTransId="{65D46472-9712-6346-9E98-AEBD124AED8B}" sibTransId="{87A72332-DD4F-2245-9685-9C410E4A15F5}"/>
    <dgm:cxn modelId="{5E9F51F6-7480-4149-B0C5-56FC642802AA}" type="presParOf" srcId="{F4558E15-66E6-BB43-B06A-E54A382A1031}" destId="{613286F0-B085-DD46-984A-F7F418933E0E}" srcOrd="0" destOrd="0" presId="urn:microsoft.com/office/officeart/2005/8/layout/balance1"/>
    <dgm:cxn modelId="{A4F786EC-6445-1545-AD69-1774EDC43053}" type="presParOf" srcId="{F4558E15-66E6-BB43-B06A-E54A382A1031}" destId="{877AE7D8-19E9-A84E-9122-16700AE21CE2}" srcOrd="1" destOrd="0" presId="urn:microsoft.com/office/officeart/2005/8/layout/balance1"/>
    <dgm:cxn modelId="{788FE8A0-6D1E-214F-AA6B-706922858B44}" type="presParOf" srcId="{877AE7D8-19E9-A84E-9122-16700AE21CE2}" destId="{FF1F8929-2E56-C64C-93E1-0933F1E7E8D3}" srcOrd="0" destOrd="0" presId="urn:microsoft.com/office/officeart/2005/8/layout/balance1"/>
    <dgm:cxn modelId="{CE4C568C-F30E-1B48-AC8A-E41D797423B9}" type="presParOf" srcId="{877AE7D8-19E9-A84E-9122-16700AE21CE2}" destId="{6012DA29-385F-9D42-87CF-3D7919A9F507}" srcOrd="1" destOrd="0" presId="urn:microsoft.com/office/officeart/2005/8/layout/balance1"/>
    <dgm:cxn modelId="{D95FA8DA-AC88-8B42-ACC9-537BA2A381C1}" type="presParOf" srcId="{F4558E15-66E6-BB43-B06A-E54A382A1031}" destId="{F3240BB1-4BA5-3246-AB28-E3A110CBEC8E}" srcOrd="2" destOrd="0" presId="urn:microsoft.com/office/officeart/2005/8/layout/balance1"/>
    <dgm:cxn modelId="{9C0FDA4B-4FE0-7F41-803F-569974F7F499}" type="presParOf" srcId="{F3240BB1-4BA5-3246-AB28-E3A110CBEC8E}" destId="{02ED86EF-337F-9341-86D9-2572D35BA7E6}" srcOrd="0" destOrd="0" presId="urn:microsoft.com/office/officeart/2005/8/layout/balance1"/>
    <dgm:cxn modelId="{3D401D3F-F4BC-E34B-89E4-BC401EA4ED23}" type="presParOf" srcId="{F3240BB1-4BA5-3246-AB28-E3A110CBEC8E}" destId="{CE4E5A15-6E31-7F46-ADA1-BBD242B04C38}" srcOrd="1" destOrd="0" presId="urn:microsoft.com/office/officeart/2005/8/layout/balance1"/>
    <dgm:cxn modelId="{FA18303C-FE50-804A-9A1C-12842D78873D}" type="presParOf" srcId="{F3240BB1-4BA5-3246-AB28-E3A110CBEC8E}" destId="{D45F3091-E759-A745-954A-A6CD79FF4CCE}" srcOrd="2" destOrd="0" presId="urn:microsoft.com/office/officeart/2005/8/layout/balance1"/>
    <dgm:cxn modelId="{EF11742D-8D30-754A-8349-6CA08D0D90D6}" type="presParOf" srcId="{F3240BB1-4BA5-3246-AB28-E3A110CBEC8E}" destId="{6CB8F206-E3B8-A346-9563-3429FB781480}" srcOrd="3" destOrd="0" presId="urn:microsoft.com/office/officeart/2005/8/layout/balance1"/>
    <dgm:cxn modelId="{1B1844AF-4196-CD4C-A0C5-46FFC2B296B5}" type="presParOf" srcId="{F3240BB1-4BA5-3246-AB28-E3A110CBEC8E}" destId="{59EA5A04-DC38-FB42-8A04-4D39F8825F64}" srcOrd="4" destOrd="0" presId="urn:microsoft.com/office/officeart/2005/8/layout/balance1"/>
    <dgm:cxn modelId="{8F2DC45D-EE41-2443-AE04-52035D702083}" type="presParOf" srcId="{F3240BB1-4BA5-3246-AB28-E3A110CBEC8E}" destId="{50E746F5-A789-C54D-B824-C6BA8EB33708}" srcOrd="5" destOrd="0" presId="urn:microsoft.com/office/officeart/2005/8/layout/balance1"/>
    <dgm:cxn modelId="{B8221721-0D3B-D547-B93E-FAC56BC6A373}" type="presParOf" srcId="{F3240BB1-4BA5-3246-AB28-E3A110CBEC8E}" destId="{A985E0E2-A925-5740-A178-13F6C9539698}" srcOrd="6" destOrd="0" presId="urn:microsoft.com/office/officeart/2005/8/layout/balance1"/>
    <dgm:cxn modelId="{022B4E0E-E6F9-924B-9DD7-5A6E8D8ECF79}" type="presParOf" srcId="{F3240BB1-4BA5-3246-AB28-E3A110CBEC8E}" destId="{E209C75C-D961-0E46-9F0F-1BD80D587EE9}" srcOrd="7" destOrd="0" presId="urn:microsoft.com/office/officeart/2005/8/layout/balance1"/>
    <dgm:cxn modelId="{61F0B6A8-1478-7549-95B6-1609BBBC776C}" type="presParOf" srcId="{F3240BB1-4BA5-3246-AB28-E3A110CBEC8E}" destId="{ED9BA30C-7CBB-AB47-95E6-9693CDC8755B}" srcOrd="8" destOrd="0" presId="urn:microsoft.com/office/officeart/2005/8/layout/balance1"/>
    <dgm:cxn modelId="{6367FDD3-AF50-1C42-8217-96C13D40377C}" type="presParOf" srcId="{F3240BB1-4BA5-3246-AB28-E3A110CBEC8E}" destId="{1A8F0055-D105-7E46-BD6E-684722983A81}"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79D918-3B31-004D-A1FA-D779A14E14D9}" type="doc">
      <dgm:prSet loTypeId="urn:microsoft.com/office/officeart/2005/8/layout/balance1" loCatId="" qsTypeId="urn:microsoft.com/office/officeart/2005/8/quickstyle/simple4" qsCatId="simple" csTypeId="urn:microsoft.com/office/officeart/2005/8/colors/accent1_2" csCatId="accent1" phldr="1"/>
      <dgm:spPr/>
      <dgm:t>
        <a:bodyPr/>
        <a:lstStyle/>
        <a:p>
          <a:endParaRPr lang="en-US"/>
        </a:p>
      </dgm:t>
    </dgm:pt>
    <dgm:pt modelId="{4C7765C3-8932-1F4C-95BF-E409014DCD7F}">
      <dgm:prSet phldrT="[Text]"/>
      <dgm:spPr/>
      <dgm:t>
        <a:bodyPr/>
        <a:lstStyle/>
        <a:p>
          <a:r>
            <a:rPr lang="en-US" dirty="0"/>
            <a:t>TASK</a:t>
          </a:r>
        </a:p>
      </dgm:t>
    </dgm:pt>
    <dgm:pt modelId="{B0DA3631-7382-224E-98C9-577AD53C98F9}" type="parTrans" cxnId="{9CAAAEB1-00EA-2D42-B376-14BF5E85CF3A}">
      <dgm:prSet/>
      <dgm:spPr/>
      <dgm:t>
        <a:bodyPr/>
        <a:lstStyle/>
        <a:p>
          <a:endParaRPr lang="en-US"/>
        </a:p>
      </dgm:t>
    </dgm:pt>
    <dgm:pt modelId="{13FD1668-86B9-FA43-B77D-0CEE44DF3F0D}" type="sibTrans" cxnId="{9CAAAEB1-00EA-2D42-B376-14BF5E85CF3A}">
      <dgm:prSet/>
      <dgm:spPr/>
      <dgm:t>
        <a:bodyPr/>
        <a:lstStyle/>
        <a:p>
          <a:endParaRPr lang="en-US"/>
        </a:p>
      </dgm:t>
    </dgm:pt>
    <dgm:pt modelId="{E5C931AB-9932-3C40-BE10-13A28479CDF0}">
      <dgm:prSet phldrT="[Text]" custT="1"/>
      <dgm:spPr/>
      <dgm:t>
        <a:bodyPr/>
        <a:lstStyle/>
        <a:p>
          <a:r>
            <a:rPr lang="en-US" sz="2000" dirty="0"/>
            <a:t>New WA </a:t>
          </a:r>
        </a:p>
        <a:p>
          <a:r>
            <a:rPr lang="en-US" sz="2000" dirty="0"/>
            <a:t>Discipline Laws</a:t>
          </a:r>
        </a:p>
      </dgm:t>
    </dgm:pt>
    <dgm:pt modelId="{EB6074C3-7F59-214D-96FD-828ACB2BB632}" type="parTrans" cxnId="{2E4D189B-0AD4-5D41-A0DE-DA7D1AA9C7DB}">
      <dgm:prSet/>
      <dgm:spPr/>
      <dgm:t>
        <a:bodyPr/>
        <a:lstStyle/>
        <a:p>
          <a:endParaRPr lang="en-US"/>
        </a:p>
      </dgm:t>
    </dgm:pt>
    <dgm:pt modelId="{5AF8A349-B136-364E-A2FA-990F136A8D28}" type="sibTrans" cxnId="{2E4D189B-0AD4-5D41-A0DE-DA7D1AA9C7DB}">
      <dgm:prSet/>
      <dgm:spPr/>
      <dgm:t>
        <a:bodyPr/>
        <a:lstStyle/>
        <a:p>
          <a:endParaRPr lang="en-US"/>
        </a:p>
      </dgm:t>
    </dgm:pt>
    <dgm:pt modelId="{0A0C2D64-F97D-DF47-87C2-6B27CF7973E8}">
      <dgm:prSet phldrT="[Text]"/>
      <dgm:spPr/>
      <dgm:t>
        <a:bodyPr/>
        <a:lstStyle/>
        <a:p>
          <a:r>
            <a:rPr lang="en-US" dirty="0"/>
            <a:t>RELATIONSHIP</a:t>
          </a:r>
        </a:p>
      </dgm:t>
    </dgm:pt>
    <dgm:pt modelId="{2318FC0C-0BB5-4B49-A6F2-0D7E582C7CBA}" type="parTrans" cxnId="{F92F1DAA-CD89-1D41-8EA0-9CEBDDE6289C}">
      <dgm:prSet/>
      <dgm:spPr/>
      <dgm:t>
        <a:bodyPr/>
        <a:lstStyle/>
        <a:p>
          <a:endParaRPr lang="en-US"/>
        </a:p>
      </dgm:t>
    </dgm:pt>
    <dgm:pt modelId="{113840F5-E9EA-0348-AF05-71C0A79799FB}" type="sibTrans" cxnId="{F92F1DAA-CD89-1D41-8EA0-9CEBDDE6289C}">
      <dgm:prSet/>
      <dgm:spPr/>
      <dgm:t>
        <a:bodyPr/>
        <a:lstStyle/>
        <a:p>
          <a:endParaRPr lang="en-US"/>
        </a:p>
      </dgm:t>
    </dgm:pt>
    <dgm:pt modelId="{9BF98909-A3AF-054E-8950-3EDB24E6B20F}">
      <dgm:prSet phldrT="[Text]" custT="1"/>
      <dgm:spPr/>
      <dgm:t>
        <a:bodyPr/>
        <a:lstStyle/>
        <a:p>
          <a:endParaRPr lang="en-US" sz="2800" dirty="0"/>
        </a:p>
      </dgm:t>
    </dgm:pt>
    <dgm:pt modelId="{EAFBBD0E-955A-6046-A3F9-195867416AB6}" type="parTrans" cxnId="{04AE1424-892C-3E44-829E-0EF3D3FE46E0}">
      <dgm:prSet/>
      <dgm:spPr/>
      <dgm:t>
        <a:bodyPr/>
        <a:lstStyle/>
        <a:p>
          <a:endParaRPr lang="en-US"/>
        </a:p>
      </dgm:t>
    </dgm:pt>
    <dgm:pt modelId="{5AE43B65-79BE-004E-BC47-FFF091BD2817}" type="sibTrans" cxnId="{04AE1424-892C-3E44-829E-0EF3D3FE46E0}">
      <dgm:prSet/>
      <dgm:spPr/>
      <dgm:t>
        <a:bodyPr/>
        <a:lstStyle/>
        <a:p>
          <a:endParaRPr lang="en-US"/>
        </a:p>
      </dgm:t>
    </dgm:pt>
    <dgm:pt modelId="{5CFDA2FC-FA5E-3D45-98E9-F1F2FE97A6B4}">
      <dgm:prSet phldrT="[Text]" custT="1"/>
      <dgm:spPr/>
      <dgm:t>
        <a:bodyPr/>
        <a:lstStyle/>
        <a:p>
          <a:endParaRPr lang="en-US" sz="1400" dirty="0"/>
        </a:p>
      </dgm:t>
    </dgm:pt>
    <dgm:pt modelId="{65D46472-9712-6346-9E98-AEBD124AED8B}" type="parTrans" cxnId="{A03F13F0-A55D-B84A-9103-16A634CA17CD}">
      <dgm:prSet/>
      <dgm:spPr/>
      <dgm:t>
        <a:bodyPr/>
        <a:lstStyle/>
        <a:p>
          <a:endParaRPr lang="en-US"/>
        </a:p>
      </dgm:t>
    </dgm:pt>
    <dgm:pt modelId="{87A72332-DD4F-2245-9685-9C410E4A15F5}" type="sibTrans" cxnId="{A03F13F0-A55D-B84A-9103-16A634CA17CD}">
      <dgm:prSet/>
      <dgm:spPr/>
      <dgm:t>
        <a:bodyPr/>
        <a:lstStyle/>
        <a:p>
          <a:endParaRPr lang="en-US"/>
        </a:p>
      </dgm:t>
    </dgm:pt>
    <dgm:pt modelId="{FB3FEA7F-DA6E-8942-BE15-3CE20073FB63}">
      <dgm:prSet custT="1"/>
      <dgm:spPr/>
      <dgm:t>
        <a:bodyPr/>
        <a:lstStyle/>
        <a:p>
          <a:pPr algn="l"/>
          <a:r>
            <a:rPr lang="en-US" sz="2400" dirty="0"/>
            <a:t>SQSS Indicators</a:t>
          </a:r>
        </a:p>
      </dgm:t>
    </dgm:pt>
    <dgm:pt modelId="{4BA040E4-35A7-6D4C-8D81-4A7AFC45F7E7}" type="parTrans" cxnId="{93293961-F3B5-5948-9089-AD7D051DAF80}">
      <dgm:prSet/>
      <dgm:spPr/>
      <dgm:t>
        <a:bodyPr/>
        <a:lstStyle/>
        <a:p>
          <a:endParaRPr lang="en-US"/>
        </a:p>
      </dgm:t>
    </dgm:pt>
    <dgm:pt modelId="{0E44E5C2-3400-914E-AE6D-EF124494B3B0}" type="sibTrans" cxnId="{93293961-F3B5-5948-9089-AD7D051DAF80}">
      <dgm:prSet/>
      <dgm:spPr/>
      <dgm:t>
        <a:bodyPr/>
        <a:lstStyle/>
        <a:p>
          <a:endParaRPr lang="en-US"/>
        </a:p>
      </dgm:t>
    </dgm:pt>
    <dgm:pt modelId="{2F26F78A-3DF6-F444-AFF5-4FC36E904B64}">
      <dgm:prSet phldrT="[Text]" custT="1"/>
      <dgm:spPr/>
      <dgm:t>
        <a:bodyPr/>
        <a:lstStyle/>
        <a:p>
          <a:endParaRPr lang="en-US" sz="1600" dirty="0"/>
        </a:p>
      </dgm:t>
    </dgm:pt>
    <dgm:pt modelId="{65FA5B9D-7632-054D-AC8E-3DA9CC678EC6}" type="sibTrans" cxnId="{639370DF-F6AC-6742-8EAC-B0DB1826B471}">
      <dgm:prSet/>
      <dgm:spPr/>
      <dgm:t>
        <a:bodyPr/>
        <a:lstStyle/>
        <a:p>
          <a:endParaRPr lang="en-US"/>
        </a:p>
      </dgm:t>
    </dgm:pt>
    <dgm:pt modelId="{80167CF4-071E-4F4B-9993-8044265244A4}" type="parTrans" cxnId="{639370DF-F6AC-6742-8EAC-B0DB1826B471}">
      <dgm:prSet/>
      <dgm:spPr/>
      <dgm:t>
        <a:bodyPr/>
        <a:lstStyle/>
        <a:p>
          <a:endParaRPr lang="en-US"/>
        </a:p>
      </dgm:t>
    </dgm:pt>
    <dgm:pt modelId="{7F715649-09AC-7C40-9C82-A166EACF6ECB}">
      <dgm:prSet custT="1"/>
      <dgm:spPr/>
      <dgm:t>
        <a:bodyPr/>
        <a:lstStyle/>
        <a:p>
          <a:r>
            <a:rPr lang="en-US" sz="2400" dirty="0"/>
            <a:t>High School and Beyond Plan</a:t>
          </a:r>
        </a:p>
      </dgm:t>
    </dgm:pt>
    <dgm:pt modelId="{7BAD176C-994D-6441-B21C-DE5E884D2EA9}" type="parTrans" cxnId="{266E76CF-55F8-F34C-812B-BC38E8D3F4C6}">
      <dgm:prSet/>
      <dgm:spPr/>
      <dgm:t>
        <a:bodyPr/>
        <a:lstStyle/>
        <a:p>
          <a:endParaRPr lang="en-US"/>
        </a:p>
      </dgm:t>
    </dgm:pt>
    <dgm:pt modelId="{B710FA82-A5F6-1A4E-8967-57ED1DF2E56E}" type="sibTrans" cxnId="{266E76CF-55F8-F34C-812B-BC38E8D3F4C6}">
      <dgm:prSet/>
      <dgm:spPr/>
      <dgm:t>
        <a:bodyPr/>
        <a:lstStyle/>
        <a:p>
          <a:endParaRPr lang="en-US"/>
        </a:p>
      </dgm:t>
    </dgm:pt>
    <dgm:pt modelId="{BE174729-F156-424E-9ADE-63E044A561B1}">
      <dgm:prSet phldrT="[Text]" custT="1"/>
      <dgm:spPr/>
      <dgm:t>
        <a:bodyPr/>
        <a:lstStyle/>
        <a:p>
          <a:r>
            <a:rPr lang="en-US" sz="1800" dirty="0"/>
            <a:t>-Chronic Absenteeism</a:t>
          </a:r>
        </a:p>
        <a:p>
          <a:r>
            <a:rPr lang="en-US" sz="1800" dirty="0"/>
            <a:t>- 9</a:t>
          </a:r>
          <a:r>
            <a:rPr lang="en-US" sz="1800" baseline="30000" dirty="0"/>
            <a:t>th</a:t>
          </a:r>
          <a:r>
            <a:rPr lang="en-US" sz="1800" dirty="0"/>
            <a:t> Grade on Track to           Graduate</a:t>
          </a:r>
        </a:p>
      </dgm:t>
    </dgm:pt>
    <dgm:pt modelId="{A1EA2ADD-3407-3641-8650-D54121C166EF}" type="sibTrans" cxnId="{42BD82D1-2CCB-E942-A22A-69A525CD5601}">
      <dgm:prSet/>
      <dgm:spPr/>
      <dgm:t>
        <a:bodyPr/>
        <a:lstStyle/>
        <a:p>
          <a:endParaRPr lang="en-US"/>
        </a:p>
      </dgm:t>
    </dgm:pt>
    <dgm:pt modelId="{C679E7EE-19DD-704E-8C91-9D53C82220F0}" type="parTrans" cxnId="{42BD82D1-2CCB-E942-A22A-69A525CD5601}">
      <dgm:prSet/>
      <dgm:spPr/>
      <dgm:t>
        <a:bodyPr/>
        <a:lstStyle/>
        <a:p>
          <a:endParaRPr lang="en-US"/>
        </a:p>
      </dgm:t>
    </dgm:pt>
    <dgm:pt modelId="{F4558E15-66E6-BB43-B06A-E54A382A1031}" type="pres">
      <dgm:prSet presAssocID="{F779D918-3B31-004D-A1FA-D779A14E14D9}" presName="outerComposite" presStyleCnt="0">
        <dgm:presLayoutVars>
          <dgm:chMax val="2"/>
          <dgm:animLvl val="lvl"/>
          <dgm:resizeHandles val="exact"/>
        </dgm:presLayoutVars>
      </dgm:prSet>
      <dgm:spPr/>
    </dgm:pt>
    <dgm:pt modelId="{613286F0-B085-DD46-984A-F7F418933E0E}" type="pres">
      <dgm:prSet presAssocID="{F779D918-3B31-004D-A1FA-D779A14E14D9}" presName="dummyMaxCanvas" presStyleCnt="0"/>
      <dgm:spPr/>
    </dgm:pt>
    <dgm:pt modelId="{877AE7D8-19E9-A84E-9122-16700AE21CE2}" type="pres">
      <dgm:prSet presAssocID="{F779D918-3B31-004D-A1FA-D779A14E14D9}" presName="parentComposite" presStyleCnt="0"/>
      <dgm:spPr/>
    </dgm:pt>
    <dgm:pt modelId="{FF1F8929-2E56-C64C-93E1-0933F1E7E8D3}" type="pres">
      <dgm:prSet presAssocID="{F779D918-3B31-004D-A1FA-D779A14E14D9}" presName="parent1" presStyleLbl="alignAccFollowNode1" presStyleIdx="0" presStyleCnt="4" custLinFactNeighborX="-1598">
        <dgm:presLayoutVars>
          <dgm:chMax val="4"/>
        </dgm:presLayoutVars>
      </dgm:prSet>
      <dgm:spPr/>
    </dgm:pt>
    <dgm:pt modelId="{6012DA29-385F-9D42-87CF-3D7919A9F507}" type="pres">
      <dgm:prSet presAssocID="{F779D918-3B31-004D-A1FA-D779A14E14D9}" presName="parent2" presStyleLbl="alignAccFollowNode1" presStyleIdx="1" presStyleCnt="4">
        <dgm:presLayoutVars>
          <dgm:chMax val="4"/>
        </dgm:presLayoutVars>
      </dgm:prSet>
      <dgm:spPr/>
    </dgm:pt>
    <dgm:pt modelId="{F3240BB1-4BA5-3246-AB28-E3A110CBEC8E}" type="pres">
      <dgm:prSet presAssocID="{F779D918-3B31-004D-A1FA-D779A14E14D9}" presName="childrenComposite" presStyleCnt="0"/>
      <dgm:spPr/>
    </dgm:pt>
    <dgm:pt modelId="{02ED86EF-337F-9341-86D9-2572D35BA7E6}" type="pres">
      <dgm:prSet presAssocID="{F779D918-3B31-004D-A1FA-D779A14E14D9}" presName="dummyMaxCanvas_ChildArea" presStyleCnt="0"/>
      <dgm:spPr/>
    </dgm:pt>
    <dgm:pt modelId="{CE4E5A15-6E31-7F46-ADA1-BBD242B04C38}" type="pres">
      <dgm:prSet presAssocID="{F779D918-3B31-004D-A1FA-D779A14E14D9}" presName="fulcrum" presStyleLbl="alignAccFollowNode1" presStyleIdx="2" presStyleCnt="4"/>
      <dgm:spPr/>
    </dgm:pt>
    <dgm:pt modelId="{D45F3091-E759-A745-954A-A6CD79FF4CCE}" type="pres">
      <dgm:prSet presAssocID="{F779D918-3B31-004D-A1FA-D779A14E14D9}" presName="balance_43" presStyleLbl="alignAccFollowNode1" presStyleIdx="3" presStyleCnt="4">
        <dgm:presLayoutVars>
          <dgm:bulletEnabled val="1"/>
        </dgm:presLayoutVars>
      </dgm:prSet>
      <dgm:spPr/>
    </dgm:pt>
    <dgm:pt modelId="{6CB8F206-E3B8-A346-9563-3429FB781480}" type="pres">
      <dgm:prSet presAssocID="{F779D918-3B31-004D-A1FA-D779A14E14D9}" presName="left_43_1" presStyleLbl="node1" presStyleIdx="0" presStyleCnt="7" custLinFactNeighborX="-452" custLinFactNeighborY="5831">
        <dgm:presLayoutVars>
          <dgm:bulletEnabled val="1"/>
        </dgm:presLayoutVars>
      </dgm:prSet>
      <dgm:spPr/>
    </dgm:pt>
    <dgm:pt modelId="{59EA5A04-DC38-FB42-8A04-4D39F8825F64}" type="pres">
      <dgm:prSet presAssocID="{F779D918-3B31-004D-A1FA-D779A14E14D9}" presName="left_43_2" presStyleLbl="node1" presStyleIdx="1" presStyleCnt="7" custLinFactNeighborX="1535" custLinFactNeighborY="-2865">
        <dgm:presLayoutVars>
          <dgm:bulletEnabled val="1"/>
        </dgm:presLayoutVars>
      </dgm:prSet>
      <dgm:spPr/>
    </dgm:pt>
    <dgm:pt modelId="{50E746F5-A789-C54D-B824-C6BA8EB33708}" type="pres">
      <dgm:prSet presAssocID="{F779D918-3B31-004D-A1FA-D779A14E14D9}" presName="left_43_3" presStyleLbl="node1" presStyleIdx="2" presStyleCnt="7" custScaleX="101119" custScaleY="86989" custLinFactNeighborX="1781" custLinFactNeighborY="-2451">
        <dgm:presLayoutVars>
          <dgm:bulletEnabled val="1"/>
        </dgm:presLayoutVars>
      </dgm:prSet>
      <dgm:spPr/>
    </dgm:pt>
    <dgm:pt modelId="{A985E0E2-A925-5740-A178-13F6C9539698}" type="pres">
      <dgm:prSet presAssocID="{F779D918-3B31-004D-A1FA-D779A14E14D9}" presName="left_43_4" presStyleLbl="node1" presStyleIdx="3" presStyleCnt="7">
        <dgm:presLayoutVars>
          <dgm:bulletEnabled val="1"/>
        </dgm:presLayoutVars>
      </dgm:prSet>
      <dgm:spPr/>
    </dgm:pt>
    <dgm:pt modelId="{E209C75C-D961-0E46-9F0F-1BD80D587EE9}" type="pres">
      <dgm:prSet presAssocID="{F779D918-3B31-004D-A1FA-D779A14E14D9}" presName="right_43_1" presStyleLbl="node1" presStyleIdx="4" presStyleCnt="7">
        <dgm:presLayoutVars>
          <dgm:bulletEnabled val="1"/>
        </dgm:presLayoutVars>
      </dgm:prSet>
      <dgm:spPr/>
    </dgm:pt>
    <dgm:pt modelId="{ED9BA30C-7CBB-AB47-95E6-9693CDC8755B}" type="pres">
      <dgm:prSet presAssocID="{F779D918-3B31-004D-A1FA-D779A14E14D9}" presName="right_43_2" presStyleLbl="node1" presStyleIdx="5" presStyleCnt="7">
        <dgm:presLayoutVars>
          <dgm:bulletEnabled val="1"/>
        </dgm:presLayoutVars>
      </dgm:prSet>
      <dgm:spPr/>
    </dgm:pt>
    <dgm:pt modelId="{1A8F0055-D105-7E46-BD6E-684722983A81}" type="pres">
      <dgm:prSet presAssocID="{F779D918-3B31-004D-A1FA-D779A14E14D9}" presName="right_43_3" presStyleLbl="node1" presStyleIdx="6" presStyleCnt="7">
        <dgm:presLayoutVars>
          <dgm:bulletEnabled val="1"/>
        </dgm:presLayoutVars>
      </dgm:prSet>
      <dgm:spPr/>
    </dgm:pt>
  </dgm:ptLst>
  <dgm:cxnLst>
    <dgm:cxn modelId="{04AE1424-892C-3E44-829E-0EF3D3FE46E0}" srcId="{0A0C2D64-F97D-DF47-87C2-6B27CF7973E8}" destId="{9BF98909-A3AF-054E-8950-3EDB24E6B20F}" srcOrd="0" destOrd="0" parTransId="{EAFBBD0E-955A-6046-A3F9-195867416AB6}" sibTransId="{5AE43B65-79BE-004E-BC47-FFF091BD2817}"/>
    <dgm:cxn modelId="{1535F529-AEC4-114B-A17D-1DD2AD7F1980}" type="presOf" srcId="{E5C931AB-9932-3C40-BE10-13A28479CDF0}" destId="{6CB8F206-E3B8-A346-9563-3429FB781480}" srcOrd="0" destOrd="0" presId="urn:microsoft.com/office/officeart/2005/8/layout/balance1"/>
    <dgm:cxn modelId="{331AF937-DED1-A442-BBF3-10F651023DEB}" type="presOf" srcId="{9BF98909-A3AF-054E-8950-3EDB24E6B20F}" destId="{E209C75C-D961-0E46-9F0F-1BD80D587EE9}" srcOrd="0" destOrd="0" presId="urn:microsoft.com/office/officeart/2005/8/layout/balance1"/>
    <dgm:cxn modelId="{93293961-F3B5-5948-9089-AD7D051DAF80}" srcId="{4C7765C3-8932-1F4C-95BF-E409014DCD7F}" destId="{FB3FEA7F-DA6E-8942-BE15-3CE20073FB63}" srcOrd="2" destOrd="0" parTransId="{4BA040E4-35A7-6D4C-8D81-4A7AFC45F7E7}" sibTransId="{0E44E5C2-3400-914E-AE6D-EF124494B3B0}"/>
    <dgm:cxn modelId="{2BF1F761-229D-4846-9AC1-76D022A6B34F}" type="presOf" srcId="{BE174729-F156-424E-9ADE-63E044A561B1}" destId="{59EA5A04-DC38-FB42-8A04-4D39F8825F64}" srcOrd="0" destOrd="0" presId="urn:microsoft.com/office/officeart/2005/8/layout/balance1"/>
    <dgm:cxn modelId="{3D361369-B7BA-BC48-978D-E30977946379}" type="presOf" srcId="{2F26F78A-3DF6-F444-AFF5-4FC36E904B64}" destId="{ED9BA30C-7CBB-AB47-95E6-9693CDC8755B}" srcOrd="0" destOrd="0" presId="urn:microsoft.com/office/officeart/2005/8/layout/balance1"/>
    <dgm:cxn modelId="{2E4D189B-0AD4-5D41-A0DE-DA7D1AA9C7DB}" srcId="{4C7765C3-8932-1F4C-95BF-E409014DCD7F}" destId="{E5C931AB-9932-3C40-BE10-13A28479CDF0}" srcOrd="0" destOrd="0" parTransId="{EB6074C3-7F59-214D-96FD-828ACB2BB632}" sibTransId="{5AF8A349-B136-364E-A2FA-990F136A8D28}"/>
    <dgm:cxn modelId="{F92F1DAA-CD89-1D41-8EA0-9CEBDDE6289C}" srcId="{F779D918-3B31-004D-A1FA-D779A14E14D9}" destId="{0A0C2D64-F97D-DF47-87C2-6B27CF7973E8}" srcOrd="1" destOrd="0" parTransId="{2318FC0C-0BB5-4B49-A6F2-0D7E582C7CBA}" sibTransId="{113840F5-E9EA-0348-AF05-71C0A79799FB}"/>
    <dgm:cxn modelId="{9CAAAEB1-00EA-2D42-B376-14BF5E85CF3A}" srcId="{F779D918-3B31-004D-A1FA-D779A14E14D9}" destId="{4C7765C3-8932-1F4C-95BF-E409014DCD7F}" srcOrd="0" destOrd="0" parTransId="{B0DA3631-7382-224E-98C9-577AD53C98F9}" sibTransId="{13FD1668-86B9-FA43-B77D-0CEE44DF3F0D}"/>
    <dgm:cxn modelId="{91219CBC-53F8-8946-8AD1-2464A7034243}" type="presOf" srcId="{7F715649-09AC-7C40-9C82-A166EACF6ECB}" destId="{A985E0E2-A925-5740-A178-13F6C9539698}" srcOrd="0" destOrd="0" presId="urn:microsoft.com/office/officeart/2005/8/layout/balance1"/>
    <dgm:cxn modelId="{CC931FC0-A37C-BA41-86B0-BD82147ED5EF}" type="presOf" srcId="{5CFDA2FC-FA5E-3D45-98E9-F1F2FE97A6B4}" destId="{1A8F0055-D105-7E46-BD6E-684722983A81}" srcOrd="0" destOrd="0" presId="urn:microsoft.com/office/officeart/2005/8/layout/balance1"/>
    <dgm:cxn modelId="{266E76CF-55F8-F34C-812B-BC38E8D3F4C6}" srcId="{4C7765C3-8932-1F4C-95BF-E409014DCD7F}" destId="{7F715649-09AC-7C40-9C82-A166EACF6ECB}" srcOrd="3" destOrd="0" parTransId="{7BAD176C-994D-6441-B21C-DE5E884D2EA9}" sibTransId="{B710FA82-A5F6-1A4E-8967-57ED1DF2E56E}"/>
    <dgm:cxn modelId="{42BD82D1-2CCB-E942-A22A-69A525CD5601}" srcId="{4C7765C3-8932-1F4C-95BF-E409014DCD7F}" destId="{BE174729-F156-424E-9ADE-63E044A561B1}" srcOrd="1" destOrd="0" parTransId="{C679E7EE-19DD-704E-8C91-9D53C82220F0}" sibTransId="{A1EA2ADD-3407-3641-8650-D54121C166EF}"/>
    <dgm:cxn modelId="{184654D3-8DAE-EE47-88BA-D1C35134546B}" type="presOf" srcId="{F779D918-3B31-004D-A1FA-D779A14E14D9}" destId="{F4558E15-66E6-BB43-B06A-E54A382A1031}" srcOrd="0" destOrd="0" presId="urn:microsoft.com/office/officeart/2005/8/layout/balance1"/>
    <dgm:cxn modelId="{41C21DDD-76BD-5D4C-92ED-9AC04D16ECF5}" type="presOf" srcId="{4C7765C3-8932-1F4C-95BF-E409014DCD7F}" destId="{FF1F8929-2E56-C64C-93E1-0933F1E7E8D3}" srcOrd="0" destOrd="0" presId="urn:microsoft.com/office/officeart/2005/8/layout/balance1"/>
    <dgm:cxn modelId="{9A2829DD-7C4A-C848-9E26-DD7B64D0B2D0}" type="presOf" srcId="{0A0C2D64-F97D-DF47-87C2-6B27CF7973E8}" destId="{6012DA29-385F-9D42-87CF-3D7919A9F507}" srcOrd="0" destOrd="0" presId="urn:microsoft.com/office/officeart/2005/8/layout/balance1"/>
    <dgm:cxn modelId="{639370DF-F6AC-6742-8EAC-B0DB1826B471}" srcId="{0A0C2D64-F97D-DF47-87C2-6B27CF7973E8}" destId="{2F26F78A-3DF6-F444-AFF5-4FC36E904B64}" srcOrd="1" destOrd="0" parTransId="{80167CF4-071E-4F4B-9993-8044265244A4}" sibTransId="{65FA5B9D-7632-054D-AC8E-3DA9CC678EC6}"/>
    <dgm:cxn modelId="{A03F13F0-A55D-B84A-9103-16A634CA17CD}" srcId="{0A0C2D64-F97D-DF47-87C2-6B27CF7973E8}" destId="{5CFDA2FC-FA5E-3D45-98E9-F1F2FE97A6B4}" srcOrd="2" destOrd="0" parTransId="{65D46472-9712-6346-9E98-AEBD124AED8B}" sibTransId="{87A72332-DD4F-2245-9685-9C410E4A15F5}"/>
    <dgm:cxn modelId="{2FCC68FD-6C31-0D4C-8206-5233C694654D}" type="presOf" srcId="{FB3FEA7F-DA6E-8942-BE15-3CE20073FB63}" destId="{50E746F5-A789-C54D-B824-C6BA8EB33708}" srcOrd="0" destOrd="0" presId="urn:microsoft.com/office/officeart/2005/8/layout/balance1"/>
    <dgm:cxn modelId="{1107A627-5F21-6946-9031-0EC301B1A399}" type="presParOf" srcId="{F4558E15-66E6-BB43-B06A-E54A382A1031}" destId="{613286F0-B085-DD46-984A-F7F418933E0E}" srcOrd="0" destOrd="0" presId="urn:microsoft.com/office/officeart/2005/8/layout/balance1"/>
    <dgm:cxn modelId="{92BAC4A1-3F8A-AC44-B845-AC3066931346}" type="presParOf" srcId="{F4558E15-66E6-BB43-B06A-E54A382A1031}" destId="{877AE7D8-19E9-A84E-9122-16700AE21CE2}" srcOrd="1" destOrd="0" presId="urn:microsoft.com/office/officeart/2005/8/layout/balance1"/>
    <dgm:cxn modelId="{A70B0C91-0905-C84F-A9D5-A41D93C43AEC}" type="presParOf" srcId="{877AE7D8-19E9-A84E-9122-16700AE21CE2}" destId="{FF1F8929-2E56-C64C-93E1-0933F1E7E8D3}" srcOrd="0" destOrd="0" presId="urn:microsoft.com/office/officeart/2005/8/layout/balance1"/>
    <dgm:cxn modelId="{FC5C333D-8CB4-A84C-8DCA-DFA047FC7D8C}" type="presParOf" srcId="{877AE7D8-19E9-A84E-9122-16700AE21CE2}" destId="{6012DA29-385F-9D42-87CF-3D7919A9F507}" srcOrd="1" destOrd="0" presId="urn:microsoft.com/office/officeart/2005/8/layout/balance1"/>
    <dgm:cxn modelId="{9DA225EF-CAFB-7A4A-A8CD-4DEBB5C74ADB}" type="presParOf" srcId="{F4558E15-66E6-BB43-B06A-E54A382A1031}" destId="{F3240BB1-4BA5-3246-AB28-E3A110CBEC8E}" srcOrd="2" destOrd="0" presId="urn:microsoft.com/office/officeart/2005/8/layout/balance1"/>
    <dgm:cxn modelId="{8C476408-476E-CA49-ACE0-90C9FEFECC60}" type="presParOf" srcId="{F3240BB1-4BA5-3246-AB28-E3A110CBEC8E}" destId="{02ED86EF-337F-9341-86D9-2572D35BA7E6}" srcOrd="0" destOrd="0" presId="urn:microsoft.com/office/officeart/2005/8/layout/balance1"/>
    <dgm:cxn modelId="{83BEC589-A596-BD4A-B395-5FF3C8192B20}" type="presParOf" srcId="{F3240BB1-4BA5-3246-AB28-E3A110CBEC8E}" destId="{CE4E5A15-6E31-7F46-ADA1-BBD242B04C38}" srcOrd="1" destOrd="0" presId="urn:microsoft.com/office/officeart/2005/8/layout/balance1"/>
    <dgm:cxn modelId="{3546DD38-68ED-444A-B6A7-97938D0A5A06}" type="presParOf" srcId="{F3240BB1-4BA5-3246-AB28-E3A110CBEC8E}" destId="{D45F3091-E759-A745-954A-A6CD79FF4CCE}" srcOrd="2" destOrd="0" presId="urn:microsoft.com/office/officeart/2005/8/layout/balance1"/>
    <dgm:cxn modelId="{032964D9-9BF6-3446-AC3B-2BDA6634077B}" type="presParOf" srcId="{F3240BB1-4BA5-3246-AB28-E3A110CBEC8E}" destId="{6CB8F206-E3B8-A346-9563-3429FB781480}" srcOrd="3" destOrd="0" presId="urn:microsoft.com/office/officeart/2005/8/layout/balance1"/>
    <dgm:cxn modelId="{85C707C1-7A01-3745-BC0D-D830A86EF61A}" type="presParOf" srcId="{F3240BB1-4BA5-3246-AB28-E3A110CBEC8E}" destId="{59EA5A04-DC38-FB42-8A04-4D39F8825F64}" srcOrd="4" destOrd="0" presId="urn:microsoft.com/office/officeart/2005/8/layout/balance1"/>
    <dgm:cxn modelId="{C74138CC-AFA1-9849-B5C7-8DA3132205A1}" type="presParOf" srcId="{F3240BB1-4BA5-3246-AB28-E3A110CBEC8E}" destId="{50E746F5-A789-C54D-B824-C6BA8EB33708}" srcOrd="5" destOrd="0" presId="urn:microsoft.com/office/officeart/2005/8/layout/balance1"/>
    <dgm:cxn modelId="{449A290C-2AE4-0341-AB8A-8E7AC2B3EE7F}" type="presParOf" srcId="{F3240BB1-4BA5-3246-AB28-E3A110CBEC8E}" destId="{A985E0E2-A925-5740-A178-13F6C9539698}" srcOrd="6" destOrd="0" presId="urn:microsoft.com/office/officeart/2005/8/layout/balance1"/>
    <dgm:cxn modelId="{D7B44365-F998-0246-B42E-8FB61ABCE607}" type="presParOf" srcId="{F3240BB1-4BA5-3246-AB28-E3A110CBEC8E}" destId="{E209C75C-D961-0E46-9F0F-1BD80D587EE9}" srcOrd="7" destOrd="0" presId="urn:microsoft.com/office/officeart/2005/8/layout/balance1"/>
    <dgm:cxn modelId="{FC82BF4A-2DBC-9A4B-A129-500DB5A18849}" type="presParOf" srcId="{F3240BB1-4BA5-3246-AB28-E3A110CBEC8E}" destId="{ED9BA30C-7CBB-AB47-95E6-9693CDC8755B}" srcOrd="8" destOrd="0" presId="urn:microsoft.com/office/officeart/2005/8/layout/balance1"/>
    <dgm:cxn modelId="{4DE46780-C32C-4D40-BAA7-327AB7A8F989}" type="presParOf" srcId="{F3240BB1-4BA5-3246-AB28-E3A110CBEC8E}" destId="{1A8F0055-D105-7E46-BD6E-684722983A81}" srcOrd="9"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F8929-2E56-C64C-93E1-0933F1E7E8D3}">
      <dsp:nvSpPr>
        <dsp:cNvPr id="0" name=""/>
        <dsp:cNvSpPr/>
      </dsp:nvSpPr>
      <dsp:spPr>
        <a:xfrm>
          <a:off x="1524002" y="0"/>
          <a:ext cx="2461631" cy="1367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TASK</a:t>
          </a:r>
        </a:p>
      </dsp:txBody>
      <dsp:txXfrm>
        <a:off x="1564057" y="40055"/>
        <a:ext cx="2381521" cy="1287462"/>
      </dsp:txXfrm>
    </dsp:sp>
    <dsp:sp modelId="{6012DA29-385F-9D42-87CF-3D7919A9F507}">
      <dsp:nvSpPr>
        <dsp:cNvPr id="0" name=""/>
        <dsp:cNvSpPr/>
      </dsp:nvSpPr>
      <dsp:spPr>
        <a:xfrm>
          <a:off x="5119029" y="0"/>
          <a:ext cx="2461631" cy="1367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RELATIONSHIP</a:t>
          </a:r>
        </a:p>
      </dsp:txBody>
      <dsp:txXfrm>
        <a:off x="5159084" y="40055"/>
        <a:ext cx="2381521" cy="1287462"/>
      </dsp:txXfrm>
    </dsp:sp>
    <dsp:sp modelId="{CE4E5A15-6E31-7F46-ADA1-BBD242B04C38}">
      <dsp:nvSpPr>
        <dsp:cNvPr id="0" name=""/>
        <dsp:cNvSpPr/>
      </dsp:nvSpPr>
      <dsp:spPr>
        <a:xfrm>
          <a:off x="4059160" y="5812184"/>
          <a:ext cx="1025679" cy="1025679"/>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5F3091-E759-A745-954A-A6CD79FF4CCE}">
      <dsp:nvSpPr>
        <dsp:cNvPr id="0" name=""/>
        <dsp:cNvSpPr/>
      </dsp:nvSpPr>
      <dsp:spPr>
        <a:xfrm rot="21360000">
          <a:off x="1494021" y="5372669"/>
          <a:ext cx="6155957" cy="4304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CB8F206-E3B8-A346-9563-3429FB781480}">
      <dsp:nvSpPr>
        <dsp:cNvPr id="0" name=""/>
        <dsp:cNvSpPr/>
      </dsp:nvSpPr>
      <dsp:spPr>
        <a:xfrm rot="21360000">
          <a:off x="1504316" y="4597167"/>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Efficiency and Bureaucracy </a:t>
          </a:r>
        </a:p>
      </dsp:txBody>
      <dsp:txXfrm>
        <a:off x="1545500" y="4638351"/>
        <a:ext cx="2360553" cy="761281"/>
      </dsp:txXfrm>
    </dsp:sp>
    <dsp:sp modelId="{59EA5A04-DC38-FB42-8A04-4D39F8825F64}">
      <dsp:nvSpPr>
        <dsp:cNvPr id="0" name=""/>
        <dsp:cNvSpPr/>
      </dsp:nvSpPr>
      <dsp:spPr>
        <a:xfrm rot="21360000">
          <a:off x="1435937" y="3694569"/>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Academic Requirements, Tests, Curriculum</a:t>
          </a:r>
        </a:p>
      </dsp:txBody>
      <dsp:txXfrm>
        <a:off x="1477121" y="3735753"/>
        <a:ext cx="2360553" cy="761281"/>
      </dsp:txXfrm>
    </dsp:sp>
    <dsp:sp modelId="{50E746F5-A789-C54D-B824-C6BA8EB33708}">
      <dsp:nvSpPr>
        <dsp:cNvPr id="0" name=""/>
        <dsp:cNvSpPr/>
      </dsp:nvSpPr>
      <dsp:spPr>
        <a:xfrm rot="21360000">
          <a:off x="1367558" y="2791971"/>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Focuses on group work and goals</a:t>
          </a:r>
        </a:p>
      </dsp:txBody>
      <dsp:txXfrm>
        <a:off x="1408742" y="2833155"/>
        <a:ext cx="2360553" cy="761281"/>
      </dsp:txXfrm>
    </dsp:sp>
    <dsp:sp modelId="{A985E0E2-A925-5740-A178-13F6C9539698}">
      <dsp:nvSpPr>
        <dsp:cNvPr id="0" name=""/>
        <dsp:cNvSpPr/>
      </dsp:nvSpPr>
      <dsp:spPr>
        <a:xfrm rot="21360000">
          <a:off x="1299180" y="1889373"/>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Graduation</a:t>
          </a:r>
        </a:p>
      </dsp:txBody>
      <dsp:txXfrm>
        <a:off x="1340364" y="1930557"/>
        <a:ext cx="2360553" cy="761281"/>
      </dsp:txXfrm>
    </dsp:sp>
    <dsp:sp modelId="{E209C75C-D961-0E46-9F0F-1BD80D587EE9}">
      <dsp:nvSpPr>
        <dsp:cNvPr id="0" name=""/>
        <dsp:cNvSpPr/>
      </dsp:nvSpPr>
      <dsp:spPr>
        <a:xfrm rot="21360000">
          <a:off x="5060005" y="4351004"/>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Focus on Interpersonal</a:t>
          </a:r>
        </a:p>
      </dsp:txBody>
      <dsp:txXfrm>
        <a:off x="5101189" y="4392188"/>
        <a:ext cx="2360553" cy="761281"/>
      </dsp:txXfrm>
    </dsp:sp>
    <dsp:sp modelId="{ED9BA30C-7CBB-AB47-95E6-9693CDC8755B}">
      <dsp:nvSpPr>
        <dsp:cNvPr id="0" name=""/>
        <dsp:cNvSpPr/>
      </dsp:nvSpPr>
      <dsp:spPr>
        <a:xfrm rot="21360000">
          <a:off x="4991626" y="3448406"/>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Teacher to Student, Teacher to Whole Class, Student to Student </a:t>
          </a:r>
        </a:p>
      </dsp:txBody>
      <dsp:txXfrm>
        <a:off x="5032810" y="3489590"/>
        <a:ext cx="2360553" cy="761281"/>
      </dsp:txXfrm>
    </dsp:sp>
    <dsp:sp modelId="{1A8F0055-D105-7E46-BD6E-684722983A81}">
      <dsp:nvSpPr>
        <dsp:cNvPr id="0" name=""/>
        <dsp:cNvSpPr/>
      </dsp:nvSpPr>
      <dsp:spPr>
        <a:xfrm rot="21360000">
          <a:off x="4923248" y="2545808"/>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Cultural</a:t>
          </a:r>
          <a:r>
            <a:rPr lang="en-US" sz="2400" kern="1200" dirty="0"/>
            <a:t> </a:t>
          </a:r>
          <a:r>
            <a:rPr lang="en-US" sz="1400" kern="1200" dirty="0"/>
            <a:t>Competency - WILL and SKILL to create AUTHENTIC relationships across difference</a:t>
          </a:r>
        </a:p>
      </dsp:txBody>
      <dsp:txXfrm>
        <a:off x="4964432" y="2586992"/>
        <a:ext cx="2360553" cy="761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1F8929-2E56-C64C-93E1-0933F1E7E8D3}">
      <dsp:nvSpPr>
        <dsp:cNvPr id="0" name=""/>
        <dsp:cNvSpPr/>
      </dsp:nvSpPr>
      <dsp:spPr>
        <a:xfrm>
          <a:off x="1524002" y="0"/>
          <a:ext cx="2461631" cy="1367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TASK</a:t>
          </a:r>
        </a:p>
      </dsp:txBody>
      <dsp:txXfrm>
        <a:off x="1564057" y="40055"/>
        <a:ext cx="2381521" cy="1287462"/>
      </dsp:txXfrm>
    </dsp:sp>
    <dsp:sp modelId="{6012DA29-385F-9D42-87CF-3D7919A9F507}">
      <dsp:nvSpPr>
        <dsp:cNvPr id="0" name=""/>
        <dsp:cNvSpPr/>
      </dsp:nvSpPr>
      <dsp:spPr>
        <a:xfrm>
          <a:off x="5119029" y="0"/>
          <a:ext cx="2461631" cy="136757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RELATIONSHIP</a:t>
          </a:r>
        </a:p>
      </dsp:txBody>
      <dsp:txXfrm>
        <a:off x="5159084" y="40055"/>
        <a:ext cx="2381521" cy="1287462"/>
      </dsp:txXfrm>
    </dsp:sp>
    <dsp:sp modelId="{CE4E5A15-6E31-7F46-ADA1-BBD242B04C38}">
      <dsp:nvSpPr>
        <dsp:cNvPr id="0" name=""/>
        <dsp:cNvSpPr/>
      </dsp:nvSpPr>
      <dsp:spPr>
        <a:xfrm>
          <a:off x="4059160" y="5812184"/>
          <a:ext cx="1025679" cy="1025679"/>
        </a:xfrm>
        <a:prstGeom prst="triangle">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45F3091-E759-A745-954A-A6CD79FF4CCE}">
      <dsp:nvSpPr>
        <dsp:cNvPr id="0" name=""/>
        <dsp:cNvSpPr/>
      </dsp:nvSpPr>
      <dsp:spPr>
        <a:xfrm rot="21360000">
          <a:off x="1494021" y="5372669"/>
          <a:ext cx="6155957" cy="430466"/>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CB8F206-E3B8-A346-9563-3429FB781480}">
      <dsp:nvSpPr>
        <dsp:cNvPr id="0" name=""/>
        <dsp:cNvSpPr/>
      </dsp:nvSpPr>
      <dsp:spPr>
        <a:xfrm rot="21360000">
          <a:off x="1493035" y="4656177"/>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New WA </a:t>
          </a:r>
        </a:p>
        <a:p>
          <a:pPr marL="0" lvl="0" indent="0" algn="ctr" defTabSz="889000">
            <a:lnSpc>
              <a:spcPct val="90000"/>
            </a:lnSpc>
            <a:spcBef>
              <a:spcPct val="0"/>
            </a:spcBef>
            <a:spcAft>
              <a:spcPct val="35000"/>
            </a:spcAft>
            <a:buNone/>
          </a:pPr>
          <a:r>
            <a:rPr lang="en-US" sz="2000" kern="1200" dirty="0"/>
            <a:t>Discipline Laws</a:t>
          </a:r>
        </a:p>
      </dsp:txBody>
      <dsp:txXfrm>
        <a:off x="1534219" y="4697361"/>
        <a:ext cx="2360553" cy="761281"/>
      </dsp:txXfrm>
    </dsp:sp>
    <dsp:sp modelId="{59EA5A04-DC38-FB42-8A04-4D39F8825F64}">
      <dsp:nvSpPr>
        <dsp:cNvPr id="0" name=""/>
        <dsp:cNvSpPr/>
      </dsp:nvSpPr>
      <dsp:spPr>
        <a:xfrm rot="21360000">
          <a:off x="1474248" y="3665575"/>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-Chronic Absenteeism</a:t>
          </a:r>
        </a:p>
        <a:p>
          <a:pPr marL="0" lvl="0" indent="0" algn="ctr" defTabSz="800100">
            <a:lnSpc>
              <a:spcPct val="90000"/>
            </a:lnSpc>
            <a:spcBef>
              <a:spcPct val="0"/>
            </a:spcBef>
            <a:spcAft>
              <a:spcPct val="35000"/>
            </a:spcAft>
            <a:buNone/>
          </a:pPr>
          <a:r>
            <a:rPr lang="en-US" sz="1800" kern="1200" dirty="0"/>
            <a:t>- 9</a:t>
          </a:r>
          <a:r>
            <a:rPr lang="en-US" sz="1800" kern="1200" baseline="30000" dirty="0"/>
            <a:t>th</a:t>
          </a:r>
          <a:r>
            <a:rPr lang="en-US" sz="1800" kern="1200" dirty="0"/>
            <a:t> Grade on Track to           Graduate</a:t>
          </a:r>
        </a:p>
      </dsp:txBody>
      <dsp:txXfrm>
        <a:off x="1515432" y="3706759"/>
        <a:ext cx="2360553" cy="761281"/>
      </dsp:txXfrm>
    </dsp:sp>
    <dsp:sp modelId="{50E746F5-A789-C54D-B824-C6BA8EB33708}">
      <dsp:nvSpPr>
        <dsp:cNvPr id="0" name=""/>
        <dsp:cNvSpPr/>
      </dsp:nvSpPr>
      <dsp:spPr>
        <a:xfrm rot="21360000">
          <a:off x="1393304" y="2834471"/>
          <a:ext cx="2480330" cy="709040"/>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SQSS Indicators</a:t>
          </a:r>
        </a:p>
      </dsp:txBody>
      <dsp:txXfrm>
        <a:off x="1427916" y="2869083"/>
        <a:ext cx="2411106" cy="639816"/>
      </dsp:txXfrm>
    </dsp:sp>
    <dsp:sp modelId="{A985E0E2-A925-5740-A178-13F6C9539698}">
      <dsp:nvSpPr>
        <dsp:cNvPr id="0" name=""/>
        <dsp:cNvSpPr/>
      </dsp:nvSpPr>
      <dsp:spPr>
        <a:xfrm rot="21360000">
          <a:off x="1299180" y="1889373"/>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High School and Beyond Plan</a:t>
          </a:r>
        </a:p>
      </dsp:txBody>
      <dsp:txXfrm>
        <a:off x="1340364" y="1930557"/>
        <a:ext cx="2360553" cy="761281"/>
      </dsp:txXfrm>
    </dsp:sp>
    <dsp:sp modelId="{E209C75C-D961-0E46-9F0F-1BD80D587EE9}">
      <dsp:nvSpPr>
        <dsp:cNvPr id="0" name=""/>
        <dsp:cNvSpPr/>
      </dsp:nvSpPr>
      <dsp:spPr>
        <a:xfrm rot="21360000">
          <a:off x="5060005" y="4351004"/>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5101189" y="4392188"/>
        <a:ext cx="2360553" cy="761281"/>
      </dsp:txXfrm>
    </dsp:sp>
    <dsp:sp modelId="{ED9BA30C-7CBB-AB47-95E6-9693CDC8755B}">
      <dsp:nvSpPr>
        <dsp:cNvPr id="0" name=""/>
        <dsp:cNvSpPr/>
      </dsp:nvSpPr>
      <dsp:spPr>
        <a:xfrm rot="21360000">
          <a:off x="4991626" y="3448406"/>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032810" y="3489590"/>
        <a:ext cx="2360553" cy="761281"/>
      </dsp:txXfrm>
    </dsp:sp>
    <dsp:sp modelId="{1A8F0055-D105-7E46-BD6E-684722983A81}">
      <dsp:nvSpPr>
        <dsp:cNvPr id="0" name=""/>
        <dsp:cNvSpPr/>
      </dsp:nvSpPr>
      <dsp:spPr>
        <a:xfrm rot="21360000">
          <a:off x="4923248" y="2545808"/>
          <a:ext cx="2442921" cy="843649"/>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a:off x="4964432" y="2586992"/>
        <a:ext cx="2360553" cy="761281"/>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7675" cy="46037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5250" y="0"/>
            <a:ext cx="2987675" cy="460375"/>
          </a:xfrm>
          <a:prstGeom prst="rect">
            <a:avLst/>
          </a:prstGeom>
        </p:spPr>
        <p:txBody>
          <a:bodyPr vert="horz" lIns="91440" tIns="45720" rIns="91440" bIns="45720" rtlCol="0"/>
          <a:lstStyle>
            <a:lvl1pPr algn="r">
              <a:defRPr sz="1200"/>
            </a:lvl1pPr>
          </a:lstStyle>
          <a:p>
            <a:fld id="{A684BC15-5F38-9A47-9AC8-25062DD2C58F}" type="datetimeFigureOut">
              <a:rPr lang="en-US" smtClean="0"/>
              <a:t>11/7/2019</a:t>
            </a:fld>
            <a:endParaRPr lang="en-US"/>
          </a:p>
        </p:txBody>
      </p:sp>
      <p:sp>
        <p:nvSpPr>
          <p:cNvPr id="4" name="Slide Image Placeholder 3"/>
          <p:cNvSpPr>
            <a:spLocks noGrp="1" noRot="1" noChangeAspect="1"/>
          </p:cNvSpPr>
          <p:nvPr>
            <p:ph type="sldImg" idx="2"/>
          </p:nvPr>
        </p:nvSpPr>
        <p:spPr>
          <a:xfrm>
            <a:off x="1381125" y="1147763"/>
            <a:ext cx="4132263" cy="30988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18013"/>
            <a:ext cx="5516563" cy="36147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20138"/>
            <a:ext cx="2987675" cy="46037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5250" y="8720138"/>
            <a:ext cx="2987675" cy="460375"/>
          </a:xfrm>
          <a:prstGeom prst="rect">
            <a:avLst/>
          </a:prstGeom>
        </p:spPr>
        <p:txBody>
          <a:bodyPr vert="horz" lIns="91440" tIns="45720" rIns="91440" bIns="45720" rtlCol="0" anchor="b"/>
          <a:lstStyle>
            <a:lvl1pPr algn="r">
              <a:defRPr sz="1200"/>
            </a:lvl1pPr>
          </a:lstStyle>
          <a:p>
            <a:fld id="{AB4FDEE1-28E4-244E-A77E-B08245D9D1AF}" type="slidenum">
              <a:rPr lang="en-US" smtClean="0"/>
              <a:t>‹#›</a:t>
            </a:fld>
            <a:endParaRPr lang="en-US"/>
          </a:p>
        </p:txBody>
      </p:sp>
    </p:spTree>
    <p:extLst>
      <p:ext uri="{BB962C8B-B14F-4D97-AF65-F5344CB8AC3E}">
        <p14:creationId xmlns:p14="http://schemas.microsoft.com/office/powerpoint/2010/main" val="1387971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1dd7f70c_0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f1dd7f70c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Ben talk about </a:t>
            </a:r>
            <a:endParaRPr dirty="0"/>
          </a:p>
        </p:txBody>
      </p:sp>
    </p:spTree>
    <p:extLst>
      <p:ext uri="{BB962C8B-B14F-4D97-AF65-F5344CB8AC3E}">
        <p14:creationId xmlns:p14="http://schemas.microsoft.com/office/powerpoint/2010/main" val="3529226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Patricia –Definition</a:t>
            </a:r>
            <a:r>
              <a:rPr lang="en-US" baseline="0" dirty="0"/>
              <a:t> process. 12:55 – 1:05</a:t>
            </a:r>
          </a:p>
          <a:p>
            <a:r>
              <a:rPr lang="en-US" dirty="0"/>
              <a:t>Patricia –Definition</a:t>
            </a:r>
            <a:r>
              <a:rPr lang="en-US" baseline="0" dirty="0"/>
              <a:t> process. 12:55 – 1:05</a:t>
            </a:r>
          </a:p>
          <a:p>
            <a:r>
              <a:rPr lang="en-US" baseline="0" dirty="0"/>
              <a:t>School quality and student success indicators</a:t>
            </a:r>
          </a:p>
          <a:p>
            <a:r>
              <a:rPr lang="en-US" baseline="0" dirty="0"/>
              <a:t>Chronic absenteeism </a:t>
            </a:r>
            <a:r>
              <a:rPr lang="mr-IN" baseline="0" dirty="0"/>
              <a:t>–</a:t>
            </a:r>
            <a:r>
              <a:rPr lang="en-US" baseline="0" dirty="0"/>
              <a:t>poverty proxy</a:t>
            </a:r>
          </a:p>
          <a:p>
            <a:r>
              <a:rPr lang="en-US" baseline="0" dirty="0"/>
              <a:t>9</a:t>
            </a:r>
            <a:r>
              <a:rPr lang="en-US" baseline="30000" dirty="0"/>
              <a:t>th</a:t>
            </a:r>
            <a:r>
              <a:rPr lang="en-US" baseline="0" dirty="0"/>
              <a:t> grade on track to graduate </a:t>
            </a:r>
            <a:r>
              <a:rPr lang="mr-IN" baseline="0" dirty="0"/>
              <a:t>–</a:t>
            </a:r>
            <a:r>
              <a:rPr lang="en-US" baseline="0" dirty="0"/>
              <a:t> poverty proxy</a:t>
            </a:r>
          </a:p>
          <a:p>
            <a:r>
              <a:rPr lang="en-US" baseline="0" dirty="0"/>
              <a:t>Dual Credit Participation </a:t>
            </a:r>
            <a:r>
              <a:rPr lang="mr-IN" baseline="0" dirty="0"/>
              <a:t>–</a:t>
            </a:r>
            <a:r>
              <a:rPr lang="en-US" baseline="0" dirty="0"/>
              <a:t> IB, AP, CTE classes, college credit and certification</a:t>
            </a:r>
          </a:p>
          <a:p>
            <a:r>
              <a:rPr lang="en-US" baseline="0" dirty="0"/>
              <a:t>High School and Beyond Plan completed in 8</a:t>
            </a:r>
            <a:r>
              <a:rPr lang="en-US" baseline="30000" dirty="0"/>
              <a:t>th</a:t>
            </a:r>
            <a:r>
              <a:rPr lang="en-US" baseline="0" dirty="0"/>
              <a:t> grade </a:t>
            </a:r>
          </a:p>
          <a:p>
            <a:endParaRPr lang="en-US" dirty="0"/>
          </a:p>
          <a:p>
            <a:r>
              <a:rPr lang="en-US" dirty="0"/>
              <a:t>Have</a:t>
            </a:r>
            <a:r>
              <a:rPr lang="en-US" baseline="0" dirty="0"/>
              <a:t> a blank slide </a:t>
            </a:r>
            <a:endParaRPr lang="en-US" dirty="0"/>
          </a:p>
          <a:p>
            <a:endParaRPr lang="en-US" dirty="0"/>
          </a:p>
        </p:txBody>
      </p:sp>
    </p:spTree>
    <p:extLst>
      <p:ext uri="{BB962C8B-B14F-4D97-AF65-F5344CB8AC3E}">
        <p14:creationId xmlns:p14="http://schemas.microsoft.com/office/powerpoint/2010/main" val="391468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1dd7f70c_0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f1dd7f70c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 talk about </a:t>
            </a:r>
            <a:endParaRPr/>
          </a:p>
        </p:txBody>
      </p:sp>
    </p:spTree>
    <p:extLst>
      <p:ext uri="{BB962C8B-B14F-4D97-AF65-F5344CB8AC3E}">
        <p14:creationId xmlns:p14="http://schemas.microsoft.com/office/powerpoint/2010/main" val="41417878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4f1dd7f70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4f1dd7f7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Equity: providing each student what they need to be successful</a:t>
            </a:r>
            <a:endParaRPr/>
          </a:p>
          <a:p>
            <a:pPr marL="0" lvl="0" indent="0" algn="l" rtl="0">
              <a:spcBef>
                <a:spcPts val="0"/>
              </a:spcBef>
              <a:spcAft>
                <a:spcPts val="0"/>
              </a:spcAft>
              <a:buNone/>
            </a:pPr>
            <a:r>
              <a:rPr lang="en"/>
              <a:t>Cultural Competence: Respect and Responsiveness to all students and families</a:t>
            </a:r>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91558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5227231ca9_0_2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5227231ca9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JZ</a:t>
            </a:r>
            <a:endParaRPr/>
          </a:p>
          <a:p>
            <a:pPr marL="457200" lvl="0" indent="-298450" algn="l" rtl="0">
              <a:spcBef>
                <a:spcPts val="0"/>
              </a:spcBef>
              <a:spcAft>
                <a:spcPts val="0"/>
              </a:spcAft>
              <a:buSzPts val="1100"/>
              <a:buChar char="●"/>
            </a:pPr>
            <a:r>
              <a:rPr lang="en"/>
              <a:t>Three Cohorts</a:t>
            </a:r>
            <a:endParaRPr/>
          </a:p>
          <a:p>
            <a:pPr marL="457200" lvl="0" indent="-298450" algn="l" rtl="0">
              <a:spcBef>
                <a:spcPts val="0"/>
              </a:spcBef>
              <a:spcAft>
                <a:spcPts val="0"/>
              </a:spcAft>
              <a:buSzPts val="1100"/>
              <a:buChar char="●"/>
            </a:pPr>
            <a:r>
              <a:rPr lang="en"/>
              <a:t>Cohort Year 1 starts Fall 2018</a:t>
            </a:r>
            <a:endParaRPr/>
          </a:p>
        </p:txBody>
      </p:sp>
    </p:spTree>
    <p:extLst>
      <p:ext uri="{BB962C8B-B14F-4D97-AF65-F5344CB8AC3E}">
        <p14:creationId xmlns:p14="http://schemas.microsoft.com/office/powerpoint/2010/main" val="199725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f1dd7f70c_0_8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f1dd7f70c_0_8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 talk about </a:t>
            </a:r>
            <a:endParaRPr/>
          </a:p>
        </p:txBody>
      </p:sp>
    </p:spTree>
    <p:extLst>
      <p:ext uri="{BB962C8B-B14F-4D97-AF65-F5344CB8AC3E}">
        <p14:creationId xmlns:p14="http://schemas.microsoft.com/office/powerpoint/2010/main" val="2443065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51e4d94807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51e4d9480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700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4f1dd7f70c_0_8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4f1dd7f70c_0_8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2375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227231ca9_0_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227231ca9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Jeni-</a:t>
            </a:r>
            <a:endParaRPr/>
          </a:p>
          <a:p>
            <a:pPr marL="457200" lvl="0" indent="-298450" algn="l" rtl="0">
              <a:spcBef>
                <a:spcPts val="0"/>
              </a:spcBef>
              <a:spcAft>
                <a:spcPts val="0"/>
              </a:spcAft>
              <a:buSzPts val="1100"/>
              <a:buChar char="●"/>
            </a:pPr>
            <a:r>
              <a:rPr lang="en"/>
              <a:t>Survey data</a:t>
            </a:r>
            <a:endParaRPr/>
          </a:p>
          <a:p>
            <a:pPr marL="457200" lvl="0" indent="-298450" algn="l" rtl="0">
              <a:spcBef>
                <a:spcPts val="0"/>
              </a:spcBef>
              <a:spcAft>
                <a:spcPts val="0"/>
              </a:spcAft>
              <a:buSzPts val="1100"/>
              <a:buChar char="●"/>
            </a:pPr>
            <a:r>
              <a:rPr lang="en"/>
              <a:t>Performance data</a:t>
            </a:r>
            <a:endParaRPr/>
          </a:p>
          <a:p>
            <a:pPr marL="457200" lvl="0" indent="-298450" algn="l" rtl="0">
              <a:spcBef>
                <a:spcPts val="0"/>
              </a:spcBef>
              <a:spcAft>
                <a:spcPts val="0"/>
              </a:spcAft>
              <a:buSzPts val="1100"/>
              <a:buChar char="●"/>
            </a:pPr>
            <a:r>
              <a:rPr lang="en"/>
              <a:t>Evidence of equity team practices</a:t>
            </a:r>
            <a:endParaRPr/>
          </a:p>
        </p:txBody>
      </p:sp>
    </p:spTree>
    <p:extLst>
      <p:ext uri="{BB962C8B-B14F-4D97-AF65-F5344CB8AC3E}">
        <p14:creationId xmlns:p14="http://schemas.microsoft.com/office/powerpoint/2010/main" val="3115280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Patricia –Definition</a:t>
            </a:r>
            <a:r>
              <a:rPr lang="en-US" baseline="0" dirty="0"/>
              <a:t> process. 12:55 – 1:05</a:t>
            </a:r>
          </a:p>
          <a:p>
            <a:r>
              <a:rPr lang="en-US" baseline="0" dirty="0"/>
              <a:t>School quality and student success indicators</a:t>
            </a:r>
          </a:p>
          <a:p>
            <a:r>
              <a:rPr lang="en-US" baseline="0" dirty="0"/>
              <a:t>Chronic absenteeism </a:t>
            </a:r>
            <a:r>
              <a:rPr lang="mr-IN" baseline="0" dirty="0"/>
              <a:t>–</a:t>
            </a:r>
            <a:r>
              <a:rPr lang="en-US" baseline="0" dirty="0"/>
              <a:t>poverty proxy</a:t>
            </a:r>
          </a:p>
          <a:p>
            <a:r>
              <a:rPr lang="en-US" baseline="0" dirty="0"/>
              <a:t>9</a:t>
            </a:r>
            <a:r>
              <a:rPr lang="en-US" baseline="30000" dirty="0"/>
              <a:t>th</a:t>
            </a:r>
            <a:r>
              <a:rPr lang="en-US" baseline="0" dirty="0"/>
              <a:t> grade on track to graduate </a:t>
            </a:r>
            <a:r>
              <a:rPr lang="mr-IN" baseline="0" dirty="0"/>
              <a:t>–</a:t>
            </a:r>
            <a:r>
              <a:rPr lang="en-US" baseline="0" dirty="0"/>
              <a:t> poverty proxy</a:t>
            </a:r>
          </a:p>
          <a:p>
            <a:r>
              <a:rPr lang="en-US" baseline="0" dirty="0"/>
              <a:t>Dual Credit Participation </a:t>
            </a:r>
            <a:r>
              <a:rPr lang="mr-IN" baseline="0" dirty="0"/>
              <a:t>–</a:t>
            </a:r>
            <a:r>
              <a:rPr lang="en-US" baseline="0" dirty="0"/>
              <a:t> IB, AP, CTE classes, college credit and certification</a:t>
            </a:r>
          </a:p>
          <a:p>
            <a:r>
              <a:rPr lang="en-US" baseline="0" dirty="0"/>
              <a:t>High School and Beyond Plan completed in 8</a:t>
            </a:r>
            <a:r>
              <a:rPr lang="en-US" baseline="30000" dirty="0"/>
              <a:t>th</a:t>
            </a:r>
            <a:r>
              <a:rPr lang="en-US" baseline="0" dirty="0"/>
              <a:t> grade </a:t>
            </a:r>
          </a:p>
          <a:p>
            <a:endParaRPr lang="en-US" dirty="0"/>
          </a:p>
          <a:p>
            <a:r>
              <a:rPr lang="en-US" dirty="0"/>
              <a:t>Have</a:t>
            </a:r>
            <a:r>
              <a:rPr lang="en-US" baseline="0" dirty="0"/>
              <a:t> a blank slide </a:t>
            </a:r>
            <a:endParaRPr lang="en-US" dirty="0"/>
          </a:p>
        </p:txBody>
      </p:sp>
    </p:spTree>
    <p:extLst>
      <p:ext uri="{BB962C8B-B14F-4D97-AF65-F5344CB8AC3E}">
        <p14:creationId xmlns:p14="http://schemas.microsoft.com/office/powerpoint/2010/main" val="20408998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template-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496"/>
            <a:ext cx="9144000" cy="6854952"/>
          </a:xfrm>
          <a:prstGeom prst="rect">
            <a:avLst/>
          </a:prstGeom>
        </p:spPr>
      </p:pic>
      <p:sp>
        <p:nvSpPr>
          <p:cNvPr id="2" name="Title 1"/>
          <p:cNvSpPr>
            <a:spLocks noGrp="1"/>
          </p:cNvSpPr>
          <p:nvPr>
            <p:ph type="ctrTitle"/>
          </p:nvPr>
        </p:nvSpPr>
        <p:spPr>
          <a:xfrm>
            <a:off x="685800" y="4093545"/>
            <a:ext cx="7772400" cy="846128"/>
          </a:xfrm>
        </p:spPr>
        <p:txBody>
          <a:bodyPr/>
          <a:lstStyle>
            <a:lvl1pPr algn="ctr">
              <a:defRPr>
                <a:solidFill>
                  <a:schemeClr val="tx2"/>
                </a:solidFill>
              </a:defRPr>
            </a:lvl1pPr>
          </a:lstStyle>
          <a:p>
            <a:r>
              <a:rPr lang="en-US" dirty="0"/>
              <a:t>Click to edit Master title style</a:t>
            </a:r>
          </a:p>
        </p:txBody>
      </p:sp>
      <p:sp>
        <p:nvSpPr>
          <p:cNvPr id="3" name="Subtitle 2"/>
          <p:cNvSpPr>
            <a:spLocks noGrp="1"/>
          </p:cNvSpPr>
          <p:nvPr>
            <p:ph type="subTitle" idx="1"/>
          </p:nvPr>
        </p:nvSpPr>
        <p:spPr>
          <a:xfrm>
            <a:off x="685800" y="3242477"/>
            <a:ext cx="7772399" cy="746105"/>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173203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and photo">
    <p:spTree>
      <p:nvGrpSpPr>
        <p:cNvPr id="1" name=""/>
        <p:cNvGrpSpPr/>
        <p:nvPr/>
      </p:nvGrpSpPr>
      <p:grpSpPr>
        <a:xfrm>
          <a:off x="0" y="0"/>
          <a:ext cx="0" cy="0"/>
          <a:chOff x="0" y="0"/>
          <a:chExt cx="0" cy="0"/>
        </a:xfrm>
      </p:grpSpPr>
      <p:pic>
        <p:nvPicPr>
          <p:cNvPr id="9" name="Picture 8" descr="template-0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992" y="0"/>
            <a:ext cx="9238457" cy="6858000"/>
          </a:xfrm>
          <a:prstGeom prst="rect">
            <a:avLst/>
          </a:prstGeom>
        </p:spPr>
      </p:pic>
      <p:sp>
        <p:nvSpPr>
          <p:cNvPr id="2" name="Title 1"/>
          <p:cNvSpPr>
            <a:spLocks noGrp="1"/>
          </p:cNvSpPr>
          <p:nvPr>
            <p:ph type="title"/>
          </p:nvPr>
        </p:nvSpPr>
        <p:spPr>
          <a:xfrm>
            <a:off x="457200" y="846138"/>
            <a:ext cx="8229600" cy="1143000"/>
          </a:xfrm>
        </p:spPr>
        <p:txBody>
          <a:bodyPr>
            <a:normAutofit/>
          </a:bodyPr>
          <a:lstStyle>
            <a:lvl1pPr algn="l">
              <a:defRPr sz="3600">
                <a:solidFill>
                  <a:schemeClr val="tx2"/>
                </a:solidFill>
              </a:defRPr>
            </a:lvl1pPr>
          </a:lstStyle>
          <a:p>
            <a:r>
              <a:rPr lang="en-US" dirty="0"/>
              <a:t>Click to edit Master title style</a:t>
            </a:r>
          </a:p>
        </p:txBody>
      </p:sp>
      <p:sp>
        <p:nvSpPr>
          <p:cNvPr id="3" name="Content Placeholder 2"/>
          <p:cNvSpPr>
            <a:spLocks noGrp="1"/>
          </p:cNvSpPr>
          <p:nvPr>
            <p:ph idx="1"/>
          </p:nvPr>
        </p:nvSpPr>
        <p:spPr>
          <a:xfrm>
            <a:off x="457200" y="2187035"/>
            <a:ext cx="8229600" cy="3939128"/>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9AA487-818A-A347-8659-C60D9FD0A5F3}" type="datetimeFigureOut">
              <a:rPr lang="en-US" smtClean="0"/>
              <a:t>11/7/2019</a:t>
            </a:fld>
            <a:endParaRPr lang="en-US"/>
          </a:p>
        </p:txBody>
      </p:sp>
    </p:spTree>
    <p:extLst>
      <p:ext uri="{BB962C8B-B14F-4D97-AF65-F5344CB8AC3E}">
        <p14:creationId xmlns:p14="http://schemas.microsoft.com/office/powerpoint/2010/main" val="3130535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8" name="Picture 7" descr="template-01.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0" y="0"/>
            <a:ext cx="9197734" cy="6858000"/>
          </a:xfrm>
          <a:prstGeom prst="rect">
            <a:avLst/>
          </a:prstGeom>
        </p:spPr>
      </p:pic>
      <p:sp>
        <p:nvSpPr>
          <p:cNvPr id="2" name="Title 1"/>
          <p:cNvSpPr>
            <a:spLocks noGrp="1"/>
          </p:cNvSpPr>
          <p:nvPr>
            <p:ph type="title"/>
          </p:nvPr>
        </p:nvSpPr>
        <p:spPr>
          <a:xfrm>
            <a:off x="457200" y="533314"/>
            <a:ext cx="8229600" cy="1143000"/>
          </a:xfrm>
        </p:spPr>
        <p:txBody>
          <a:bodyPr/>
          <a:lstStyle>
            <a:lvl1pPr algn="l">
              <a:defRPr>
                <a:solidFill>
                  <a:schemeClr val="tx2"/>
                </a:solidFill>
              </a:defRPr>
            </a:lvl1pPr>
          </a:lstStyle>
          <a:p>
            <a:r>
              <a:rPr lang="en-US" dirty="0"/>
              <a:t>Click to edit Master title style</a:t>
            </a:r>
          </a:p>
        </p:txBody>
      </p:sp>
      <p:sp>
        <p:nvSpPr>
          <p:cNvPr id="3" name="Content Placeholder 2"/>
          <p:cNvSpPr>
            <a:spLocks noGrp="1"/>
          </p:cNvSpPr>
          <p:nvPr>
            <p:ph sz="half" idx="1"/>
          </p:nvPr>
        </p:nvSpPr>
        <p:spPr>
          <a:xfrm>
            <a:off x="457200" y="1676314"/>
            <a:ext cx="8229600" cy="4449850"/>
          </a:xfr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19AA487-818A-A347-8659-C60D9FD0A5F3}" type="datetimeFigureOut">
              <a:rPr lang="en-US" smtClean="0"/>
              <a:t>11/7/2019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DFE43CC-2105-3842-8138-D554C7AB1706}" type="slidenum">
              <a:rPr lang="en-US" smtClean="0"/>
              <a:t>‹#›</a:t>
            </a:fld>
            <a:endParaRPr lang="en-US"/>
          </a:p>
        </p:txBody>
      </p:sp>
    </p:spTree>
    <p:extLst>
      <p:ext uri="{BB962C8B-B14F-4D97-AF65-F5344CB8AC3E}">
        <p14:creationId xmlns:p14="http://schemas.microsoft.com/office/powerpoint/2010/main" val="2999713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3573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Google Shape;29;p4"/>
          <p:cNvGrpSpPr/>
          <p:nvPr/>
        </p:nvGrpSpPr>
        <p:grpSpPr>
          <a:xfrm>
            <a:off x="0" y="5204893"/>
            <a:ext cx="9144000" cy="1653233"/>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35" name="Google Shape;35;p4"/>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639833"/>
            <a:ext cx="8520600" cy="44520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4"/>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8084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546667"/>
            <a:ext cx="8520600" cy="810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6201587"/>
            <a:ext cx="548700" cy="524800"/>
          </a:xfrm>
          <a:prstGeom prst="rect">
            <a:avLst/>
          </a:prstGeom>
        </p:spPr>
        <p:txBody>
          <a:bodyPr spcFirstLastPara="1" wrap="square" lIns="91425" tIns="91425" rIns="91425" bIns="91425" anchor="ctr" anchorCtr="0">
            <a:no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41244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ext"/>
          <p:cNvSpPr txBox="1">
            <a:spLocks noGrp="1"/>
          </p:cNvSpPr>
          <p:nvPr>
            <p:ph type="body" sz="quarter" idx="13"/>
          </p:nvPr>
        </p:nvSpPr>
        <p:spPr>
          <a:xfrm>
            <a:off x="285750" y="342919"/>
            <a:ext cx="7858125" cy="30001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71947153"/>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222222"/>
        </a:solidFill>
        <a:effectLst/>
      </p:bgPr>
    </p:bg>
    <p:spTree>
      <p:nvGrpSpPr>
        <p:cNvPr id="1" name=""/>
        <p:cNvGrpSpPr/>
        <p:nvPr/>
      </p:nvGrpSpPr>
      <p:grpSpPr>
        <a:xfrm>
          <a:off x="0" y="0"/>
          <a:ext cx="0" cy="0"/>
          <a:chOff x="0" y="0"/>
          <a:chExt cx="0" cy="0"/>
        </a:xfrm>
      </p:grpSpPr>
      <p:sp>
        <p:nvSpPr>
          <p:cNvPr id="71" name="Text"/>
          <p:cNvSpPr txBox="1">
            <a:spLocks noGrp="1"/>
          </p:cNvSpPr>
          <p:nvPr>
            <p:ph type="body" sz="quarter" idx="13"/>
          </p:nvPr>
        </p:nvSpPr>
        <p:spPr>
          <a:xfrm>
            <a:off x="285750" y="342919"/>
            <a:ext cx="7858125" cy="300019"/>
          </a:xfrm>
          <a:prstGeom prst="rect">
            <a:avLst/>
          </a:prstGeom>
        </p:spPr>
        <p:txBody>
          <a:bodyPr anchor="b">
            <a:spAutoFit/>
          </a:bodyPr>
          <a:lstStyle>
            <a:lvl1pPr marL="0" indent="0" defTabSz="321457">
              <a:lnSpc>
                <a:spcPct val="80000"/>
              </a:lnSpc>
              <a:spcBef>
                <a:spcPts val="0"/>
              </a:spcBef>
              <a:buClrTx/>
              <a:buSzTx/>
              <a:buFontTx/>
              <a:buNone/>
              <a:defRPr sz="1687" cap="all" spc="84">
                <a:latin typeface="DIN Alternate"/>
                <a:ea typeface="DIN Alternate"/>
                <a:cs typeface="DIN Alternate"/>
                <a:sym typeface="DIN Alternate"/>
              </a:defRPr>
            </a:lvl1pPr>
          </a:lstStyle>
          <a:p>
            <a:r>
              <a:t>Text</a:t>
            </a:r>
          </a:p>
        </p:txBody>
      </p:sp>
      <p:sp>
        <p:nvSpPr>
          <p:cNvPr id="72" name="Title Text"/>
          <p:cNvSpPr txBox="1">
            <a:spLocks noGrp="1"/>
          </p:cNvSpPr>
          <p:nvPr>
            <p:ph type="title"/>
          </p:nvPr>
        </p:nvSpPr>
        <p:spPr>
          <a:prstGeom prst="rect">
            <a:avLst/>
          </a:prstGeom>
        </p:spPr>
        <p:txBody>
          <a:bodyPr/>
          <a:lstStyle/>
          <a:p>
            <a:r>
              <a:t>Title Text</a:t>
            </a:r>
          </a:p>
        </p:txBody>
      </p:sp>
      <p:sp>
        <p:nvSpPr>
          <p:cNvPr id="73" name="Body Level One…"/>
          <p:cNvSpPr txBox="1">
            <a:spLocks noGrp="1"/>
          </p:cNvSpPr>
          <p:nvPr>
            <p:ph type="body" idx="1"/>
          </p:nvPr>
        </p:nvSpPr>
        <p:spPr>
          <a:prstGeom prst="rect">
            <a:avLst/>
          </a:prstGeom>
        </p:spPr>
        <p:txBody>
          <a:bodyPr/>
          <a:lstStyle>
            <a:lvl1pPr>
              <a:buClr>
                <a:schemeClr val="accent1"/>
              </a:buClr>
              <a:buChar char="▸"/>
            </a:lvl1pPr>
            <a:lvl2pPr>
              <a:buClr>
                <a:schemeClr val="accent1"/>
              </a:buClr>
              <a:buChar char="▸"/>
            </a:lvl2pPr>
            <a:lvl3pPr>
              <a:buClr>
                <a:schemeClr val="accent1"/>
              </a:buClr>
              <a:buChar char="▸"/>
            </a:lvl3pPr>
            <a:lvl4pPr>
              <a:buClr>
                <a:schemeClr val="accent1"/>
              </a:buClr>
              <a:buChar char="▸"/>
            </a:lvl4pPr>
            <a:lvl5pPr>
              <a:buClr>
                <a:schemeClr val="accent1"/>
              </a:buClr>
              <a:buChar char="▸"/>
            </a:lvl5pPr>
          </a:lstStyle>
          <a:p>
            <a:r>
              <a:t>Body Level One</a:t>
            </a:r>
          </a:p>
          <a:p>
            <a:pPr lvl="1"/>
            <a:r>
              <a:t>Body Level Two</a:t>
            </a:r>
          </a:p>
          <a:p>
            <a:pPr lvl="2"/>
            <a:r>
              <a:t>Body Level Three</a:t>
            </a:r>
          </a:p>
          <a:p>
            <a:pPr lvl="3"/>
            <a:r>
              <a:t>Body Level Four</a:t>
            </a:r>
          </a:p>
          <a:p>
            <a:pPr lvl="4"/>
            <a:r>
              <a:t>Body Level Five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57144451"/>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FE43CC-2105-3842-8138-D554C7AB1706}" type="slidenum">
              <a:rPr lang="en-US" smtClean="0"/>
              <a:t>‹#›</a:t>
            </a:fld>
            <a:endParaRPr lang="en-US"/>
          </a:p>
        </p:txBody>
      </p:sp>
    </p:spTree>
    <p:extLst>
      <p:ext uri="{BB962C8B-B14F-4D97-AF65-F5344CB8AC3E}">
        <p14:creationId xmlns:p14="http://schemas.microsoft.com/office/powerpoint/2010/main" val="1826630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aughter, Senior at Kentridge High School, 2019-20 SPU Volleyball  Commit">
            <a:extLst>
              <a:ext uri="{C183D7F6-B498-43B3-948B-1728B52AA6E4}">
                <adec:decorative xmlns:adec="http://schemas.microsoft.com/office/drawing/2017/decorative" val="1"/>
              </a:ext>
            </a:extLst>
          </p:cNvPr>
          <p:cNvSpPr txBox="1"/>
          <p:nvPr/>
        </p:nvSpPr>
        <p:spPr>
          <a:xfrm>
            <a:off x="341697" y="6128507"/>
            <a:ext cx="3380862" cy="3183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lang="en-US" sz="1600" dirty="0"/>
              <a:t>2 </a:t>
            </a:r>
            <a:r>
              <a:rPr sz="1600" dirty="0"/>
              <a:t>Daughter</a:t>
            </a:r>
            <a:r>
              <a:rPr lang="en-US" sz="1600" dirty="0"/>
              <a:t>s</a:t>
            </a:r>
            <a:r>
              <a:rPr sz="1600" dirty="0"/>
              <a:t>,</a:t>
            </a:r>
            <a:r>
              <a:rPr lang="en-US" sz="1600" dirty="0"/>
              <a:t> </a:t>
            </a:r>
            <a:r>
              <a:rPr sz="1600" dirty="0"/>
              <a:t>SPU Volleyball</a:t>
            </a:r>
            <a:r>
              <a:rPr lang="en-US" sz="1600" dirty="0"/>
              <a:t>, SPU Soccer</a:t>
            </a:r>
            <a:endParaRPr sz="1600" dirty="0"/>
          </a:p>
        </p:txBody>
      </p:sp>
      <p:sp>
        <p:nvSpPr>
          <p:cNvPr id="187" name="Evergreen Wolverine 89’">
            <a:extLst>
              <a:ext uri="{C183D7F6-B498-43B3-948B-1728B52AA6E4}">
                <adec:decorative xmlns:adec="http://schemas.microsoft.com/office/drawing/2017/decorative" val="1"/>
              </a:ext>
            </a:extLst>
          </p:cNvPr>
          <p:cNvSpPr txBox="1"/>
          <p:nvPr/>
        </p:nvSpPr>
        <p:spPr>
          <a:xfrm>
            <a:off x="6802686" y="173054"/>
            <a:ext cx="2367572"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Evergreen Wolverine 89’</a:t>
            </a:r>
          </a:p>
        </p:txBody>
      </p:sp>
      <p:sp>
        <p:nvSpPr>
          <p:cNvPr id="183" name="Videographer/Photographer">
            <a:extLst>
              <a:ext uri="{C183D7F6-B498-43B3-948B-1728B52AA6E4}">
                <adec:decorative xmlns:adec="http://schemas.microsoft.com/office/drawing/2017/decorative" val="1"/>
              </a:ext>
            </a:extLst>
          </p:cNvPr>
          <p:cNvSpPr txBox="1"/>
          <p:nvPr/>
        </p:nvSpPr>
        <p:spPr>
          <a:xfrm>
            <a:off x="6200660" y="5829019"/>
            <a:ext cx="2732608"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Videographer/Photographer</a:t>
            </a:r>
          </a:p>
        </p:txBody>
      </p:sp>
      <p:sp>
        <p:nvSpPr>
          <p:cNvPr id="177" name="Star Wars">
            <a:extLst>
              <a:ext uri="{C183D7F6-B498-43B3-948B-1728B52AA6E4}">
                <adec:decorative xmlns:adec="http://schemas.microsoft.com/office/drawing/2017/decorative" val="1"/>
              </a:ext>
            </a:extLst>
          </p:cNvPr>
          <p:cNvSpPr txBox="1"/>
          <p:nvPr/>
        </p:nvSpPr>
        <p:spPr>
          <a:xfrm>
            <a:off x="4670104" y="5454895"/>
            <a:ext cx="1131336"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Star Wars </a:t>
            </a:r>
          </a:p>
        </p:txBody>
      </p:sp>
      <p:sp>
        <p:nvSpPr>
          <p:cNvPr id="172" name="High School English Teacher">
            <a:extLst>
              <a:ext uri="{C183D7F6-B498-43B3-948B-1728B52AA6E4}">
                <adec:decorative xmlns:adec="http://schemas.microsoft.com/office/drawing/2017/decorative" val="1"/>
              </a:ext>
            </a:extLst>
          </p:cNvPr>
          <p:cNvSpPr txBox="1"/>
          <p:nvPr/>
        </p:nvSpPr>
        <p:spPr>
          <a:xfrm>
            <a:off x="486700" y="5079047"/>
            <a:ext cx="2960427"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a:t>High School English Teacher</a:t>
            </a:r>
          </a:p>
        </p:txBody>
      </p:sp>
      <p:sp>
        <p:nvSpPr>
          <p:cNvPr id="176" name="Dad">
            <a:extLst>
              <a:ext uri="{C183D7F6-B498-43B3-948B-1728B52AA6E4}">
                <adec:decorative xmlns:adec="http://schemas.microsoft.com/office/drawing/2017/decorative" val="1"/>
              </a:ext>
            </a:extLst>
          </p:cNvPr>
          <p:cNvSpPr txBox="1"/>
          <p:nvPr/>
        </p:nvSpPr>
        <p:spPr>
          <a:xfrm>
            <a:off x="1783136" y="4278927"/>
            <a:ext cx="905698"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5719" tIns="35719" rIns="35719" bIns="35719" anchor="ctr">
            <a:spAutoFit/>
          </a:bodyPr>
          <a:lstStyle/>
          <a:p>
            <a:r>
              <a:rPr sz="2000" dirty="0"/>
              <a:t>Dad</a:t>
            </a:r>
          </a:p>
        </p:txBody>
      </p:sp>
      <p:sp>
        <p:nvSpPr>
          <p:cNvPr id="186" name="Proud White Center Grown">
            <a:extLst>
              <a:ext uri="{C183D7F6-B498-43B3-948B-1728B52AA6E4}">
                <adec:decorative xmlns:adec="http://schemas.microsoft.com/office/drawing/2017/decorative" val="1"/>
              </a:ext>
            </a:extLst>
          </p:cNvPr>
          <p:cNvSpPr txBox="1"/>
          <p:nvPr/>
        </p:nvSpPr>
        <p:spPr>
          <a:xfrm>
            <a:off x="5102910" y="4378193"/>
            <a:ext cx="2956451"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Proud White Center Grown</a:t>
            </a:r>
            <a:r>
              <a:rPr lang="en-US" sz="2000" dirty="0"/>
              <a:t> </a:t>
            </a:r>
            <a:endParaRPr sz="2000" dirty="0"/>
          </a:p>
        </p:txBody>
      </p:sp>
      <p:sp>
        <p:nvSpPr>
          <p:cNvPr id="181" name="Filipino">
            <a:extLst>
              <a:ext uri="{C183D7F6-B498-43B3-948B-1728B52AA6E4}">
                <adec:decorative xmlns:adec="http://schemas.microsoft.com/office/drawing/2017/decorative" val="1"/>
              </a:ext>
            </a:extLst>
          </p:cNvPr>
          <p:cNvSpPr txBox="1"/>
          <p:nvPr/>
        </p:nvSpPr>
        <p:spPr>
          <a:xfrm>
            <a:off x="5579041" y="3459517"/>
            <a:ext cx="3225756" cy="81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lang="en-US" sz="2400" dirty="0"/>
              <a:t> San Jose City, Ph</a:t>
            </a:r>
            <a:r>
              <a:rPr sz="2400" dirty="0"/>
              <a:t>ilip</a:t>
            </a:r>
            <a:r>
              <a:rPr lang="en-US" sz="2400" dirty="0"/>
              <a:t>pines</a:t>
            </a:r>
          </a:p>
          <a:p>
            <a:pPr algn="ctr"/>
            <a:r>
              <a:rPr lang="en-US" sz="2400" dirty="0"/>
              <a:t>Born</a:t>
            </a:r>
            <a:endParaRPr sz="2400" dirty="0"/>
          </a:p>
        </p:txBody>
      </p:sp>
      <p:sp>
        <p:nvSpPr>
          <p:cNvPr id="185" name="WEA Human and Civil Rights Coordinator">
            <a:extLst>
              <a:ext uri="{C183D7F6-B498-43B3-948B-1728B52AA6E4}">
                <adec:decorative xmlns:adec="http://schemas.microsoft.com/office/drawing/2017/decorative" val="1"/>
              </a:ext>
            </a:extLst>
          </p:cNvPr>
          <p:cNvSpPr txBox="1"/>
          <p:nvPr/>
        </p:nvSpPr>
        <p:spPr>
          <a:xfrm>
            <a:off x="486700" y="3451684"/>
            <a:ext cx="4329007"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WEA Human and Civil Rights Coordinator</a:t>
            </a:r>
          </a:p>
        </p:txBody>
      </p:sp>
      <p:sp>
        <p:nvSpPr>
          <p:cNvPr id="180" name="Camp Counselor for 31 years">
            <a:extLst>
              <a:ext uri="{C183D7F6-B498-43B3-948B-1728B52AA6E4}">
                <adec:decorative xmlns:adec="http://schemas.microsoft.com/office/drawing/2017/decorative" val="1"/>
              </a:ext>
            </a:extLst>
          </p:cNvPr>
          <p:cNvSpPr txBox="1"/>
          <p:nvPr/>
        </p:nvSpPr>
        <p:spPr>
          <a:xfrm>
            <a:off x="3762772" y="2747722"/>
            <a:ext cx="3656963"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400" dirty="0"/>
              <a:t>Camp Counselor for 31 years</a:t>
            </a:r>
          </a:p>
        </p:txBody>
      </p:sp>
      <p:sp>
        <p:nvSpPr>
          <p:cNvPr id="175" name="80’s Kid">
            <a:extLst>
              <a:ext uri="{C183D7F6-B498-43B3-948B-1728B52AA6E4}">
                <adec:decorative xmlns:adec="http://schemas.microsoft.com/office/drawing/2017/decorative" val="1"/>
              </a:ext>
            </a:extLst>
          </p:cNvPr>
          <p:cNvSpPr txBox="1"/>
          <p:nvPr/>
        </p:nvSpPr>
        <p:spPr>
          <a:xfrm>
            <a:off x="845068" y="2575860"/>
            <a:ext cx="1023165"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400" dirty="0"/>
              <a:t>80’s Kid</a:t>
            </a:r>
          </a:p>
        </p:txBody>
      </p:sp>
      <p:sp>
        <p:nvSpPr>
          <p:cNvPr id="179" name="Married 25 years">
            <a:extLst>
              <a:ext uri="{C183D7F6-B498-43B3-948B-1728B52AA6E4}">
                <adec:decorative xmlns:adec="http://schemas.microsoft.com/office/drawing/2017/decorative" val="1"/>
              </a:ext>
            </a:extLst>
          </p:cNvPr>
          <p:cNvSpPr txBox="1"/>
          <p:nvPr/>
        </p:nvSpPr>
        <p:spPr>
          <a:xfrm>
            <a:off x="6962433" y="1882240"/>
            <a:ext cx="1842364"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Married 25 years</a:t>
            </a:r>
          </a:p>
        </p:txBody>
      </p:sp>
      <p:sp>
        <p:nvSpPr>
          <p:cNvPr id="184" name="Listens to Netflix while driving">
            <a:extLst>
              <a:ext uri="{C183D7F6-B498-43B3-948B-1728B52AA6E4}">
                <adec:decorative xmlns:adec="http://schemas.microsoft.com/office/drawing/2017/decorative" val="1"/>
              </a:ext>
            </a:extLst>
          </p:cNvPr>
          <p:cNvSpPr txBox="1"/>
          <p:nvPr/>
        </p:nvSpPr>
        <p:spPr>
          <a:xfrm>
            <a:off x="4554631" y="1170445"/>
            <a:ext cx="3198120"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Listens to Netflix while driving</a:t>
            </a:r>
          </a:p>
        </p:txBody>
      </p:sp>
      <p:sp>
        <p:nvSpPr>
          <p:cNvPr id="170" name="First Year Immigrant">
            <a:extLst>
              <a:ext uri="{C183D7F6-B498-43B3-948B-1728B52AA6E4}">
                <adec:decorative xmlns:adec="http://schemas.microsoft.com/office/drawing/2017/decorative" val="1"/>
              </a:ext>
            </a:extLst>
          </p:cNvPr>
          <p:cNvSpPr txBox="1"/>
          <p:nvPr/>
        </p:nvSpPr>
        <p:spPr>
          <a:xfrm>
            <a:off x="1625858" y="910361"/>
            <a:ext cx="72200"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endParaRPr sz="2400" dirty="0"/>
          </a:p>
        </p:txBody>
      </p:sp>
      <p:sp>
        <p:nvSpPr>
          <p:cNvPr id="171" name="Serious Husky4LIFE">
            <a:extLst>
              <a:ext uri="{C183D7F6-B498-43B3-948B-1728B52AA6E4}">
                <adec:decorative xmlns:adec="http://schemas.microsoft.com/office/drawing/2017/decorative" val="1"/>
              </a:ext>
            </a:extLst>
          </p:cNvPr>
          <p:cNvSpPr txBox="1"/>
          <p:nvPr/>
        </p:nvSpPr>
        <p:spPr>
          <a:xfrm>
            <a:off x="2906592" y="1851462"/>
            <a:ext cx="2220160" cy="4414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400" dirty="0"/>
              <a:t>Serious</a:t>
            </a:r>
            <a:r>
              <a:rPr sz="2000" dirty="0"/>
              <a:t> Husky4LIFE</a:t>
            </a:r>
          </a:p>
        </p:txBody>
      </p:sp>
      <p:sp>
        <p:nvSpPr>
          <p:cNvPr id="178" name="Foodie and Yelper">
            <a:extLst>
              <a:ext uri="{C183D7F6-B498-43B3-948B-1728B52AA6E4}">
                <adec:decorative xmlns:adec="http://schemas.microsoft.com/office/drawing/2017/decorative" val="1"/>
              </a:ext>
            </a:extLst>
          </p:cNvPr>
          <p:cNvSpPr txBox="1"/>
          <p:nvPr/>
        </p:nvSpPr>
        <p:spPr>
          <a:xfrm>
            <a:off x="4136042" y="393133"/>
            <a:ext cx="1933736" cy="3799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sz="2000" dirty="0"/>
              <a:t>Foodie and Yelper</a:t>
            </a:r>
          </a:p>
        </p:txBody>
      </p:sp>
      <p:sp>
        <p:nvSpPr>
          <p:cNvPr id="182" name="Personal Pronouns He/Him/His">
            <a:extLst>
              <a:ext uri="{C183D7F6-B498-43B3-948B-1728B52AA6E4}">
                <adec:decorative xmlns:adec="http://schemas.microsoft.com/office/drawing/2017/decorative" val="1"/>
              </a:ext>
            </a:extLst>
          </p:cNvPr>
          <p:cNvSpPr txBox="1"/>
          <p:nvPr/>
        </p:nvSpPr>
        <p:spPr>
          <a:xfrm>
            <a:off x="191265" y="173054"/>
            <a:ext cx="2982099"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Personal Pronouns He/Him/His</a:t>
            </a:r>
          </a:p>
        </p:txBody>
      </p:sp>
      <p:sp>
        <p:nvSpPr>
          <p:cNvPr id="3" name="Title 2">
            <a:extLst>
              <a:ext uri="{FF2B5EF4-FFF2-40B4-BE49-F238E27FC236}">
                <a16:creationId xmlns:a16="http://schemas.microsoft.com/office/drawing/2014/main" id="{E5DB2D21-FAF1-4AD6-A662-58EEBE001680}"/>
              </a:ext>
            </a:extLst>
          </p:cNvPr>
          <p:cNvSpPr>
            <a:spLocks noGrp="1"/>
          </p:cNvSpPr>
          <p:nvPr>
            <p:ph type="title"/>
          </p:nvPr>
        </p:nvSpPr>
        <p:spPr>
          <a:xfrm>
            <a:off x="311700" y="546667"/>
            <a:ext cx="4644861" cy="810400"/>
          </a:xfrm>
        </p:spPr>
        <p:txBody>
          <a:bodyPr/>
          <a:lstStyle/>
          <a:p>
            <a:r>
              <a:rPr lang="en-US" sz="2500" dirty="0"/>
              <a:t>First Year Immigrant</a:t>
            </a:r>
          </a:p>
        </p:txBody>
      </p:sp>
    </p:spTree>
    <p:extLst>
      <p:ext uri="{BB962C8B-B14F-4D97-AF65-F5344CB8AC3E}">
        <p14:creationId xmlns:p14="http://schemas.microsoft.com/office/powerpoint/2010/main" val="3045663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E2BCA1-C64A-2D4F-AF02-F2FF03202928}"/>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0F40FF94-AA06-C344-81F1-D69292D7E044}"/>
              </a:ext>
            </a:extLst>
          </p:cNvPr>
          <p:cNvSpPr>
            <a:spLocks noGrp="1"/>
          </p:cNvSpPr>
          <p:nvPr>
            <p:ph type="title"/>
          </p:nvPr>
        </p:nvSpPr>
        <p:spPr>
          <a:xfrm>
            <a:off x="209469" y="1182389"/>
            <a:ext cx="8572500" cy="508992"/>
          </a:xfrm>
        </p:spPr>
        <p:txBody>
          <a:bodyPr>
            <a:noAutofit/>
          </a:bodyPr>
          <a:lstStyle/>
          <a:p>
            <a:pPr algn="l"/>
            <a:r>
              <a:rPr lang="en-US" sz="3200" dirty="0">
                <a:solidFill>
                  <a:schemeClr val="bg1"/>
                </a:solidFill>
              </a:rPr>
              <a:t>Goal #4:  Collaboratively build a CRCM professional learning community website between the WEA and University of Washington with additional national resources through the NEA </a:t>
            </a:r>
            <a:r>
              <a:rPr lang="en-US" sz="3200" dirty="0" err="1">
                <a:solidFill>
                  <a:schemeClr val="bg1"/>
                </a:solidFill>
              </a:rPr>
              <a:t>edCommunity</a:t>
            </a:r>
            <a:r>
              <a:rPr lang="en-US" sz="3200" dirty="0">
                <a:solidFill>
                  <a:schemeClr val="bg1"/>
                </a:solidFill>
              </a:rPr>
              <a:t> network by August 26, 2016.</a:t>
            </a:r>
          </a:p>
        </p:txBody>
      </p:sp>
      <p:sp>
        <p:nvSpPr>
          <p:cNvPr id="4" name="Text Placeholder 3">
            <a:extLst>
              <a:ext uri="{FF2B5EF4-FFF2-40B4-BE49-F238E27FC236}">
                <a16:creationId xmlns:a16="http://schemas.microsoft.com/office/drawing/2014/main" id="{351B7523-D6E0-B842-967D-B043141E3B1A}"/>
              </a:ext>
            </a:extLst>
          </p:cNvPr>
          <p:cNvSpPr>
            <a:spLocks noGrp="1"/>
          </p:cNvSpPr>
          <p:nvPr>
            <p:ph type="body" idx="1"/>
          </p:nvPr>
        </p:nvSpPr>
        <p:spPr>
          <a:xfrm>
            <a:off x="209469" y="3248817"/>
            <a:ext cx="8572500" cy="3129174"/>
          </a:xfrm>
        </p:spPr>
        <p:txBody>
          <a:bodyPr/>
          <a:lstStyle/>
          <a:p>
            <a:r>
              <a:rPr lang="en-US" dirty="0">
                <a:solidFill>
                  <a:schemeClr val="bg1"/>
                </a:solidFill>
              </a:rPr>
              <a:t>We are currently utilizing the NEA edCommunities for our CRS Trainers only to secure our content and newest presentations, </a:t>
            </a:r>
            <a:r>
              <a:rPr lang="en-US" dirty="0" err="1">
                <a:solidFill>
                  <a:schemeClr val="bg1"/>
                </a:solidFill>
              </a:rPr>
              <a:t>Powerpoints</a:t>
            </a:r>
            <a:r>
              <a:rPr lang="en-US" dirty="0">
                <a:solidFill>
                  <a:schemeClr val="bg1"/>
                </a:solidFill>
              </a:rPr>
              <a:t> and resource guides. </a:t>
            </a:r>
          </a:p>
        </p:txBody>
      </p:sp>
    </p:spTree>
    <p:extLst>
      <p:ext uri="{BB962C8B-B14F-4D97-AF65-F5344CB8AC3E}">
        <p14:creationId xmlns:p14="http://schemas.microsoft.com/office/powerpoint/2010/main" val="170771642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3110F6-5F06-3246-B3A2-4849626AFE9C}"/>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49A25A5E-686E-DD42-9082-09549CC5A2FD}"/>
              </a:ext>
            </a:extLst>
          </p:cNvPr>
          <p:cNvSpPr>
            <a:spLocks noGrp="1"/>
          </p:cNvSpPr>
          <p:nvPr>
            <p:ph type="title"/>
          </p:nvPr>
        </p:nvSpPr>
        <p:spPr>
          <a:xfrm>
            <a:off x="285750" y="1086351"/>
            <a:ext cx="8572500" cy="508992"/>
          </a:xfrm>
        </p:spPr>
        <p:txBody>
          <a:bodyPr>
            <a:noAutofit/>
          </a:bodyPr>
          <a:lstStyle/>
          <a:p>
            <a:pPr algn="l"/>
            <a:r>
              <a:rPr lang="en-US" sz="3200" dirty="0">
                <a:solidFill>
                  <a:schemeClr val="bg1"/>
                </a:solidFill>
              </a:rPr>
              <a:t>Goal #5:  Strengthen collaboration with community partners and communities of color by creating a new list of organizations and leaders engaged on student success and culturally responsive classroom climates.</a:t>
            </a:r>
          </a:p>
        </p:txBody>
      </p:sp>
      <p:sp>
        <p:nvSpPr>
          <p:cNvPr id="4" name="Text Placeholder 3">
            <a:extLst>
              <a:ext uri="{FF2B5EF4-FFF2-40B4-BE49-F238E27FC236}">
                <a16:creationId xmlns:a16="http://schemas.microsoft.com/office/drawing/2014/main" id="{A4BEF541-29B7-BD4E-9107-55409CC4E041}"/>
              </a:ext>
            </a:extLst>
          </p:cNvPr>
          <p:cNvSpPr>
            <a:spLocks noGrp="1"/>
          </p:cNvSpPr>
          <p:nvPr>
            <p:ph type="body" idx="1"/>
          </p:nvPr>
        </p:nvSpPr>
        <p:spPr>
          <a:xfrm>
            <a:off x="285750" y="2789695"/>
            <a:ext cx="8572500" cy="3746836"/>
          </a:xfrm>
        </p:spPr>
        <p:txBody>
          <a:bodyPr>
            <a:normAutofit fontScale="77500" lnSpcReduction="20000"/>
          </a:bodyPr>
          <a:lstStyle/>
          <a:p>
            <a:r>
              <a:rPr lang="en-US" dirty="0">
                <a:solidFill>
                  <a:schemeClr val="bg1"/>
                </a:solidFill>
              </a:rPr>
              <a:t>WEA Councils and Locals</a:t>
            </a:r>
          </a:p>
          <a:p>
            <a:r>
              <a:rPr lang="en-US" dirty="0">
                <a:solidFill>
                  <a:schemeClr val="bg1"/>
                </a:solidFill>
              </a:rPr>
              <a:t>PD Network</a:t>
            </a:r>
          </a:p>
          <a:p>
            <a:r>
              <a:rPr lang="en-US" dirty="0">
                <a:solidFill>
                  <a:schemeClr val="bg1"/>
                </a:solidFill>
              </a:rPr>
              <a:t>Office of Superintendent of Public Instruction (OSPI) Comprehensive Support Schools</a:t>
            </a:r>
          </a:p>
          <a:p>
            <a:r>
              <a:rPr lang="en-US" dirty="0">
                <a:solidFill>
                  <a:schemeClr val="bg1"/>
                </a:solidFill>
              </a:rPr>
              <a:t>University of Washington College of Education Faculty</a:t>
            </a:r>
          </a:p>
          <a:p>
            <a:r>
              <a:rPr lang="en-US" dirty="0">
                <a:solidFill>
                  <a:schemeClr val="bg1"/>
                </a:solidFill>
              </a:rPr>
              <a:t>Kids at Hope and the Hope Center at Arizona State University</a:t>
            </a:r>
          </a:p>
          <a:p>
            <a:r>
              <a:rPr lang="en-US" dirty="0">
                <a:solidFill>
                  <a:schemeClr val="bg1"/>
                </a:solidFill>
              </a:rPr>
              <a:t>Teaching Equity Network</a:t>
            </a:r>
          </a:p>
          <a:p>
            <a:r>
              <a:rPr lang="en-US" dirty="0">
                <a:solidFill>
                  <a:schemeClr val="bg1"/>
                </a:solidFill>
              </a:rPr>
              <a:t> NAACP Tacoma Branch</a:t>
            </a:r>
          </a:p>
          <a:p>
            <a:r>
              <a:rPr lang="en-US" dirty="0">
                <a:solidFill>
                  <a:schemeClr val="bg1"/>
                </a:solidFill>
              </a:rPr>
              <a:t> WEA Educators of Color Networks </a:t>
            </a:r>
          </a:p>
        </p:txBody>
      </p:sp>
    </p:spTree>
    <p:extLst>
      <p:ext uri="{BB962C8B-B14F-4D97-AF65-F5344CB8AC3E}">
        <p14:creationId xmlns:p14="http://schemas.microsoft.com/office/powerpoint/2010/main" val="54749196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91705F-4632-5E45-B994-38A2C8F3DD9A}"/>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4817BED4-DF24-0746-8241-9F23D8BDEDA6}"/>
              </a:ext>
            </a:extLst>
          </p:cNvPr>
          <p:cNvSpPr>
            <a:spLocks noGrp="1"/>
          </p:cNvSpPr>
          <p:nvPr>
            <p:ph type="title"/>
          </p:nvPr>
        </p:nvSpPr>
        <p:spPr/>
        <p:txBody>
          <a:bodyPr>
            <a:normAutofit fontScale="90000"/>
          </a:bodyPr>
          <a:lstStyle/>
          <a:p>
            <a:r>
              <a:rPr lang="en-US" dirty="0">
                <a:solidFill>
                  <a:schemeClr val="bg1"/>
                </a:solidFill>
              </a:rPr>
              <a:t>Local and Council sponsored 3hr PD</a:t>
            </a:r>
          </a:p>
        </p:txBody>
      </p:sp>
      <p:sp>
        <p:nvSpPr>
          <p:cNvPr id="4" name="Text Placeholder 3">
            <a:extLst>
              <a:ext uri="{FF2B5EF4-FFF2-40B4-BE49-F238E27FC236}">
                <a16:creationId xmlns:a16="http://schemas.microsoft.com/office/drawing/2014/main" id="{AE2FE23D-F378-C447-AA69-B737634A0D5F}"/>
              </a:ext>
            </a:extLst>
          </p:cNvPr>
          <p:cNvSpPr>
            <a:spLocks noGrp="1"/>
          </p:cNvSpPr>
          <p:nvPr>
            <p:ph type="body" idx="1"/>
          </p:nvPr>
        </p:nvSpPr>
        <p:spPr/>
        <p:txBody>
          <a:bodyPr>
            <a:normAutofit fontScale="92500" lnSpcReduction="10000"/>
          </a:bodyPr>
          <a:lstStyle/>
          <a:p>
            <a:r>
              <a:rPr lang="en-US" dirty="0">
                <a:solidFill>
                  <a:schemeClr val="bg1"/>
                </a:solidFill>
              </a:rPr>
              <a:t>Engages members into association activity around professional practice, equity and social justice.</a:t>
            </a:r>
          </a:p>
          <a:p>
            <a:r>
              <a:rPr lang="en-US" dirty="0">
                <a:solidFill>
                  <a:schemeClr val="bg1"/>
                </a:solidFill>
              </a:rPr>
              <a:t>Promotes the Culturally Responsive Classroom Management series for their  schools, programs and districts</a:t>
            </a:r>
          </a:p>
          <a:p>
            <a:r>
              <a:rPr lang="en-US" dirty="0">
                <a:solidFill>
                  <a:schemeClr val="bg1"/>
                </a:solidFill>
              </a:rPr>
              <a:t>Creates a network of educators interested on issues related to equity</a:t>
            </a:r>
          </a:p>
          <a:p>
            <a:r>
              <a:rPr lang="en-US" dirty="0">
                <a:solidFill>
                  <a:schemeClr val="bg1"/>
                </a:solidFill>
              </a:rPr>
              <a:t>Creates association leaders in the classroom, building, local and council</a:t>
            </a:r>
          </a:p>
        </p:txBody>
      </p:sp>
    </p:spTree>
    <p:extLst>
      <p:ext uri="{BB962C8B-B14F-4D97-AF65-F5344CB8AC3E}">
        <p14:creationId xmlns:p14="http://schemas.microsoft.com/office/powerpoint/2010/main" val="98126019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Engaging Members of Color in Leadership Development"/>
          <p:cNvSpPr txBox="1">
            <a:spLocks noGrp="1"/>
          </p:cNvSpPr>
          <p:nvPr>
            <p:ph type="title"/>
          </p:nvPr>
        </p:nvSpPr>
        <p:spPr>
          <a:xfrm>
            <a:off x="285750" y="731734"/>
            <a:ext cx="8572500" cy="508992"/>
          </a:xfrm>
          <a:prstGeom prst="rect">
            <a:avLst/>
          </a:prstGeom>
        </p:spPr>
        <p:txBody>
          <a:bodyPr>
            <a:normAutofit fontScale="90000"/>
          </a:bodyPr>
          <a:lstStyle>
            <a:lvl1pPr defTabSz="467359">
              <a:spcBef>
                <a:spcPts val="2200"/>
              </a:spcBef>
              <a:defRPr sz="4800"/>
            </a:lvl1pPr>
          </a:lstStyle>
          <a:p>
            <a:r>
              <a:rPr lang="en-US" dirty="0">
                <a:solidFill>
                  <a:schemeClr val="bg1"/>
                </a:solidFill>
              </a:rPr>
              <a:t>Districtwide Mandatory Implementation Building by Building</a:t>
            </a:r>
            <a:endParaRPr dirty="0">
              <a:solidFill>
                <a:schemeClr val="bg1"/>
              </a:solidFill>
            </a:endParaRPr>
          </a:p>
        </p:txBody>
      </p:sp>
      <p:sp>
        <p:nvSpPr>
          <p:cNvPr id="233" name="Member of Color Sparks Retreats…"/>
          <p:cNvSpPr txBox="1">
            <a:spLocks noGrp="1"/>
          </p:cNvSpPr>
          <p:nvPr>
            <p:ph type="body" idx="1"/>
          </p:nvPr>
        </p:nvSpPr>
        <p:spPr>
          <a:xfrm>
            <a:off x="285750" y="2156863"/>
            <a:ext cx="8572500" cy="4295180"/>
          </a:xfrm>
          <a:prstGeom prst="rect">
            <a:avLst/>
          </a:prstGeom>
        </p:spPr>
        <p:txBody>
          <a:bodyPr>
            <a:normAutofit/>
          </a:bodyPr>
          <a:lstStyle/>
          <a:p>
            <a:pPr marL="231270" indent="-231270" defTabSz="303956">
              <a:spcBef>
                <a:spcPts val="1406"/>
              </a:spcBef>
              <a:defRPr sz="2516"/>
            </a:pPr>
            <a:r>
              <a:rPr lang="en-US" dirty="0">
                <a:solidFill>
                  <a:schemeClr val="bg1"/>
                </a:solidFill>
              </a:rPr>
              <a:t> Central Kitsap Schools, Spokane Schools, Prosser Schools). Association Leadership collaborates with District Leadership, Supt, School Boards, Principals, staff and bargaining unit members. This includes a 5-6 year implementation plan and rollout of the 4 modules.</a:t>
            </a:r>
            <a:endParaRPr sz="2800" dirty="0">
              <a:solidFill>
                <a:schemeClr val="bg1"/>
              </a:solidFill>
            </a:endParaRPr>
          </a:p>
        </p:txBody>
      </p:sp>
    </p:spTree>
    <p:extLst>
      <p:ext uri="{BB962C8B-B14F-4D97-AF65-F5344CB8AC3E}">
        <p14:creationId xmlns:p14="http://schemas.microsoft.com/office/powerpoint/2010/main" val="16491521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hidden="1">
            <a:extLst>
              <a:ext uri="{FF2B5EF4-FFF2-40B4-BE49-F238E27FC236}">
                <a16:creationId xmlns:a16="http://schemas.microsoft.com/office/drawing/2014/main" id="{CB96E263-32D6-E64F-A79C-48C39A57943D}"/>
              </a:ext>
            </a:extLst>
          </p:cNvPr>
          <p:cNvSpPr>
            <a:spLocks noGrp="1"/>
          </p:cNvSpPr>
          <p:nvPr>
            <p:ph type="body" sz="quarter" idx="13"/>
          </p:nvPr>
        </p:nvSpPr>
        <p:spPr/>
        <p:txBody>
          <a:bodyPr/>
          <a:lstStyle/>
          <a:p>
            <a:endParaRPr lang="en-US"/>
          </a:p>
        </p:txBody>
      </p:sp>
      <p:sp>
        <p:nvSpPr>
          <p:cNvPr id="3" name="Title 2">
            <a:extLst>
              <a:ext uri="{FF2B5EF4-FFF2-40B4-BE49-F238E27FC236}">
                <a16:creationId xmlns:a16="http://schemas.microsoft.com/office/drawing/2014/main" id="{19072497-274D-C84C-8A50-4E891D2B6CBF}"/>
              </a:ext>
            </a:extLst>
          </p:cNvPr>
          <p:cNvSpPr>
            <a:spLocks noGrp="1"/>
          </p:cNvSpPr>
          <p:nvPr>
            <p:ph type="title"/>
          </p:nvPr>
        </p:nvSpPr>
        <p:spPr/>
        <p:txBody>
          <a:bodyPr>
            <a:normAutofit/>
          </a:bodyPr>
          <a:lstStyle/>
          <a:p>
            <a:r>
              <a:rPr lang="en-US" dirty="0">
                <a:solidFill>
                  <a:schemeClr val="bg1"/>
                </a:solidFill>
              </a:rPr>
              <a:t>One Building Implementation</a:t>
            </a:r>
          </a:p>
        </p:txBody>
      </p:sp>
      <p:sp>
        <p:nvSpPr>
          <p:cNvPr id="4" name="Text Placeholder 3">
            <a:extLst>
              <a:ext uri="{FF2B5EF4-FFF2-40B4-BE49-F238E27FC236}">
                <a16:creationId xmlns:a16="http://schemas.microsoft.com/office/drawing/2014/main" id="{C4E29B30-828E-2948-ADA3-2D015A29D2B2}"/>
              </a:ext>
            </a:extLst>
          </p:cNvPr>
          <p:cNvSpPr>
            <a:spLocks noGrp="1"/>
          </p:cNvSpPr>
          <p:nvPr>
            <p:ph type="body" idx="1"/>
          </p:nvPr>
        </p:nvSpPr>
        <p:spPr/>
        <p:txBody>
          <a:bodyPr/>
          <a:lstStyle/>
          <a:p>
            <a:r>
              <a:rPr lang="en-US" dirty="0">
                <a:solidFill>
                  <a:schemeClr val="bg1"/>
                </a:solidFill>
              </a:rPr>
              <a:t>A majority of the district trainings are building by building based on collaboration between the building principal, local association and the CRS Leadership Team and trainers.  The effectiveness of the training increases when staff can focus on strengthening the adult culture in the building in order to impact the student culture. </a:t>
            </a:r>
          </a:p>
        </p:txBody>
      </p:sp>
    </p:spTree>
    <p:extLst>
      <p:ext uri="{BB962C8B-B14F-4D97-AF65-F5344CB8AC3E}">
        <p14:creationId xmlns:p14="http://schemas.microsoft.com/office/powerpoint/2010/main" val="52856380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091357"/>
            <a:ext cx="8229600" cy="1095678"/>
          </a:xfrm>
        </p:spPr>
        <p:txBody>
          <a:bodyPr>
            <a:normAutofit fontScale="90000"/>
          </a:bodyPr>
          <a:lstStyle/>
          <a:p>
            <a:r>
              <a:rPr lang="en-US" dirty="0"/>
              <a:t>Two WEA Culturally Responsive Strategies (CRS) Training Options</a:t>
            </a:r>
            <a:br>
              <a:rPr lang="en-US" dirty="0"/>
            </a:br>
            <a:endParaRPr lang="en-US" dirty="0"/>
          </a:p>
        </p:txBody>
      </p:sp>
      <p:sp>
        <p:nvSpPr>
          <p:cNvPr id="4" name="Content Placeholder 3"/>
          <p:cNvSpPr>
            <a:spLocks noGrp="1"/>
          </p:cNvSpPr>
          <p:nvPr>
            <p:ph idx="1"/>
          </p:nvPr>
        </p:nvSpPr>
        <p:spPr>
          <a:xfrm>
            <a:off x="457200" y="1831929"/>
            <a:ext cx="8229600" cy="3939128"/>
          </a:xfrm>
        </p:spPr>
        <p:txBody>
          <a:bodyPr>
            <a:normAutofit fontScale="85000" lnSpcReduction="20000"/>
          </a:bodyPr>
          <a:lstStyle/>
          <a:p>
            <a:r>
              <a:rPr lang="en-US" dirty="0"/>
              <a:t>Option 1:  Local Association/</a:t>
            </a:r>
            <a:r>
              <a:rPr lang="en-US" dirty="0" err="1"/>
              <a:t>UniServ</a:t>
            </a:r>
            <a:r>
              <a:rPr lang="en-US" dirty="0"/>
              <a:t> Council sponsors WEA CRS training</a:t>
            </a:r>
          </a:p>
          <a:p>
            <a:pPr lvl="1"/>
            <a:r>
              <a:rPr lang="en-US" dirty="0"/>
              <a:t>Local/Council Training </a:t>
            </a:r>
          </a:p>
          <a:p>
            <a:r>
              <a:rPr lang="en-US" dirty="0"/>
              <a:t>Option 2:  Local Association and District co-sponsor WEA CRS training</a:t>
            </a:r>
          </a:p>
          <a:p>
            <a:pPr lvl="1"/>
            <a:r>
              <a:rPr lang="en-US" dirty="0"/>
              <a:t>District Wide</a:t>
            </a:r>
          </a:p>
          <a:p>
            <a:pPr lvl="1"/>
            <a:r>
              <a:rPr lang="en-US" dirty="0"/>
              <a:t>Administration</a:t>
            </a:r>
          </a:p>
          <a:p>
            <a:pPr lvl="1"/>
            <a:r>
              <a:rPr lang="en-US" dirty="0"/>
              <a:t>Building Level</a:t>
            </a:r>
          </a:p>
          <a:p>
            <a:pPr lvl="1"/>
            <a:r>
              <a:rPr lang="en-US" dirty="0"/>
              <a:t>Conference Model</a:t>
            </a:r>
          </a:p>
          <a:p>
            <a:r>
              <a:rPr lang="en-US" dirty="0"/>
              <a:t>Option 3:  Community Based Organizations and Groups</a:t>
            </a:r>
          </a:p>
          <a:p>
            <a:pPr lvl="1"/>
            <a:endParaRPr lang="en-US" dirty="0"/>
          </a:p>
          <a:p>
            <a:endParaRPr lang="en-US" dirty="0"/>
          </a:p>
        </p:txBody>
      </p:sp>
    </p:spTree>
    <p:extLst>
      <p:ext uri="{BB962C8B-B14F-4D97-AF65-F5344CB8AC3E}">
        <p14:creationId xmlns:p14="http://schemas.microsoft.com/office/powerpoint/2010/main" val="171996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Challenges and Opportunities	</a:t>
            </a:r>
          </a:p>
        </p:txBody>
      </p:sp>
      <p:sp>
        <p:nvSpPr>
          <p:cNvPr id="3" name="Content Placeholder 2"/>
          <p:cNvSpPr>
            <a:spLocks noGrp="1"/>
          </p:cNvSpPr>
          <p:nvPr>
            <p:ph idx="1"/>
          </p:nvPr>
        </p:nvSpPr>
        <p:spPr>
          <a:xfrm>
            <a:off x="457200" y="1059569"/>
            <a:ext cx="8229600" cy="4941735"/>
          </a:xfrm>
        </p:spPr>
        <p:txBody>
          <a:bodyPr>
            <a:normAutofit lnSpcReduction="10000"/>
          </a:bodyPr>
          <a:lstStyle/>
          <a:p>
            <a:r>
              <a:rPr lang="en-US" dirty="0"/>
              <a:t>No one and done trainings.  A minimum of the six hour CRCC/CRCM models with our training cadre along with required coaching support.</a:t>
            </a:r>
          </a:p>
          <a:p>
            <a:pPr lvl="1"/>
            <a:r>
              <a:rPr lang="en-US" dirty="0"/>
              <a:t>Coaching, classroom research, visits/videos</a:t>
            </a:r>
          </a:p>
          <a:p>
            <a:pPr lvl="1"/>
            <a:r>
              <a:rPr lang="en-US" dirty="0"/>
              <a:t>Community focus groups, student focus groups</a:t>
            </a:r>
          </a:p>
          <a:p>
            <a:r>
              <a:rPr lang="en-US" dirty="0"/>
              <a:t>Investing and developing in high quality adult Cultural Competency Trainers takes time.</a:t>
            </a:r>
          </a:p>
          <a:p>
            <a:pPr lvl="1"/>
            <a:r>
              <a:rPr lang="en-US" dirty="0"/>
              <a:t>Adult learning and training strategies</a:t>
            </a:r>
          </a:p>
          <a:p>
            <a:pPr lvl="1"/>
            <a:r>
              <a:rPr lang="en-US" dirty="0"/>
              <a:t>Adult cultural competency training and strategies</a:t>
            </a:r>
          </a:p>
          <a:p>
            <a:pPr lvl="1"/>
            <a:r>
              <a:rPr lang="en-US" dirty="0"/>
              <a:t>Planning time for each training</a:t>
            </a:r>
          </a:p>
        </p:txBody>
      </p:sp>
    </p:spTree>
    <p:extLst>
      <p:ext uri="{BB962C8B-B14F-4D97-AF65-F5344CB8AC3E}">
        <p14:creationId xmlns:p14="http://schemas.microsoft.com/office/powerpoint/2010/main" val="528398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3" name="Title 2">
            <a:extLst>
              <a:ext uri="{FF2B5EF4-FFF2-40B4-BE49-F238E27FC236}">
                <a16:creationId xmlns:a16="http://schemas.microsoft.com/office/drawing/2014/main" id="{0067C0DC-5A6C-4334-A9DA-4FB61381736F}"/>
              </a:ext>
            </a:extLst>
          </p:cNvPr>
          <p:cNvSpPr>
            <a:spLocks noGrp="1"/>
          </p:cNvSpPr>
          <p:nvPr>
            <p:ph type="title"/>
          </p:nvPr>
        </p:nvSpPr>
        <p:spPr>
          <a:xfrm>
            <a:off x="311700" y="161183"/>
            <a:ext cx="8520600" cy="810400"/>
          </a:xfrm>
        </p:spPr>
        <p:txBody>
          <a:bodyPr/>
          <a:lstStyle/>
          <a:p>
            <a:r>
              <a:rPr lang="en-US" dirty="0"/>
              <a:t>Central Kitsap 5 Year Equity Plan</a:t>
            </a:r>
            <a:br>
              <a:rPr lang="en-US" dirty="0"/>
            </a:br>
            <a:endParaRPr lang="en-US" dirty="0"/>
          </a:p>
        </p:txBody>
      </p:sp>
      <p:sp>
        <p:nvSpPr>
          <p:cNvPr id="124" name="Google Shape;124;p19"/>
          <p:cNvSpPr/>
          <p:nvPr/>
        </p:nvSpPr>
        <p:spPr>
          <a:xfrm>
            <a:off x="3131119" y="1018181"/>
            <a:ext cx="2839200" cy="14883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
              <a:t>Cultural Competency</a:t>
            </a:r>
            <a:endParaRPr/>
          </a:p>
          <a:p>
            <a:pPr algn="ctr"/>
            <a:r>
              <a:rPr lang="en" sz="1400"/>
              <a:t>Respect and Responsiveness to all students and families</a:t>
            </a:r>
            <a:endParaRPr sz="1400"/>
          </a:p>
        </p:txBody>
      </p:sp>
      <p:sp>
        <p:nvSpPr>
          <p:cNvPr id="125" name="Google Shape;125;p19"/>
          <p:cNvSpPr/>
          <p:nvPr/>
        </p:nvSpPr>
        <p:spPr>
          <a:xfrm>
            <a:off x="6068825" y="4143975"/>
            <a:ext cx="2650800" cy="14883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t" anchorCtr="0">
            <a:noAutofit/>
          </a:bodyPr>
          <a:lstStyle/>
          <a:p>
            <a:pPr algn="ctr"/>
            <a:r>
              <a:rPr lang="en"/>
              <a:t>Safety and Security</a:t>
            </a:r>
            <a:endParaRPr/>
          </a:p>
          <a:p>
            <a:pPr marL="457200" indent="-317500">
              <a:buSzPts val="1400"/>
              <a:buChar char="●"/>
            </a:pPr>
            <a:r>
              <a:rPr lang="en" sz="1400"/>
              <a:t>Facilities</a:t>
            </a:r>
            <a:endParaRPr sz="1400"/>
          </a:p>
          <a:p>
            <a:pPr marL="457200" indent="-317500">
              <a:buSzPts val="1400"/>
              <a:buChar char="●"/>
            </a:pPr>
            <a:r>
              <a:rPr lang="en" sz="1400"/>
              <a:t>Policies</a:t>
            </a:r>
            <a:endParaRPr sz="1400"/>
          </a:p>
          <a:p>
            <a:pPr marL="457200" indent="-317500">
              <a:buSzPts val="1400"/>
              <a:buChar char="●"/>
            </a:pPr>
            <a:r>
              <a:rPr lang="en" sz="1400"/>
              <a:t>Practices</a:t>
            </a:r>
            <a:endParaRPr sz="1400"/>
          </a:p>
        </p:txBody>
      </p:sp>
      <p:sp>
        <p:nvSpPr>
          <p:cNvPr id="126" name="Google Shape;126;p19"/>
          <p:cNvSpPr/>
          <p:nvPr/>
        </p:nvSpPr>
        <p:spPr>
          <a:xfrm>
            <a:off x="6068825" y="1763525"/>
            <a:ext cx="2650800" cy="1847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Reducing Achievement Gap: </a:t>
            </a:r>
            <a:endParaRPr/>
          </a:p>
          <a:p>
            <a:pPr marL="457200" indent="-317500">
              <a:buSzPts val="1400"/>
              <a:buChar char="●"/>
            </a:pPr>
            <a:r>
              <a:rPr lang="en" sz="1400"/>
              <a:t>Academic Rigor</a:t>
            </a:r>
            <a:endParaRPr sz="1400"/>
          </a:p>
          <a:p>
            <a:pPr marL="457200" indent="-317500">
              <a:buSzPts val="1400"/>
              <a:buChar char="●"/>
            </a:pPr>
            <a:r>
              <a:rPr lang="en" sz="1400"/>
              <a:t>Academic Vocabulary</a:t>
            </a:r>
            <a:endParaRPr sz="1400"/>
          </a:p>
          <a:p>
            <a:pPr marL="457200" indent="-317500">
              <a:buSzPts val="1400"/>
              <a:buChar char="●"/>
            </a:pPr>
            <a:r>
              <a:rPr lang="en" sz="1400"/>
              <a:t>Upper Level Courses</a:t>
            </a:r>
            <a:endParaRPr sz="1400"/>
          </a:p>
          <a:p>
            <a:pPr marL="457200" indent="-317500">
              <a:buSzPts val="1400"/>
              <a:buChar char="●"/>
            </a:pPr>
            <a:r>
              <a:rPr lang="en" sz="1400"/>
              <a:t>Access</a:t>
            </a:r>
            <a:endParaRPr sz="1400"/>
          </a:p>
        </p:txBody>
      </p:sp>
      <p:sp>
        <p:nvSpPr>
          <p:cNvPr id="127" name="Google Shape;127;p19"/>
          <p:cNvSpPr/>
          <p:nvPr/>
        </p:nvSpPr>
        <p:spPr>
          <a:xfrm>
            <a:off x="265550" y="1950900"/>
            <a:ext cx="2650800" cy="17067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Reducing Opportunity Gap:</a:t>
            </a:r>
            <a:endParaRPr/>
          </a:p>
          <a:p>
            <a:pPr marL="457200" indent="-317500">
              <a:buSzPts val="1400"/>
              <a:buChar char="●"/>
            </a:pPr>
            <a:r>
              <a:rPr lang="en" sz="1400"/>
              <a:t>Experiences</a:t>
            </a:r>
            <a:endParaRPr sz="1400"/>
          </a:p>
          <a:p>
            <a:pPr marL="457200" indent="-317500">
              <a:buSzPts val="1400"/>
              <a:buChar char="●"/>
            </a:pPr>
            <a:r>
              <a:rPr lang="en" sz="1400"/>
              <a:t>Resources</a:t>
            </a:r>
            <a:endParaRPr sz="1400"/>
          </a:p>
          <a:p>
            <a:pPr marL="457200" indent="-317500">
              <a:buSzPts val="1400"/>
              <a:buChar char="●"/>
            </a:pPr>
            <a:r>
              <a:rPr lang="en" sz="1400"/>
              <a:t>Access</a:t>
            </a:r>
            <a:endParaRPr sz="1400"/>
          </a:p>
          <a:p>
            <a:endParaRPr sz="1400"/>
          </a:p>
        </p:txBody>
      </p:sp>
      <p:sp>
        <p:nvSpPr>
          <p:cNvPr id="128" name="Google Shape;128;p19"/>
          <p:cNvSpPr/>
          <p:nvPr/>
        </p:nvSpPr>
        <p:spPr>
          <a:xfrm>
            <a:off x="317000" y="4061925"/>
            <a:ext cx="2839200" cy="1652400"/>
          </a:xfrm>
          <a:prstGeom prst="flowChartAlternateProcess">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a:t>Social-Emotional Learning:</a:t>
            </a:r>
            <a:endParaRPr/>
          </a:p>
          <a:p>
            <a:pPr marL="457200" indent="-317500">
              <a:buSzPts val="1400"/>
              <a:buChar char="●"/>
            </a:pPr>
            <a:r>
              <a:rPr lang="en" sz="1400"/>
              <a:t>Fostering student voice</a:t>
            </a:r>
            <a:endParaRPr sz="1400"/>
          </a:p>
          <a:p>
            <a:pPr marL="457200" indent="-317500">
              <a:buSzPts val="1400"/>
              <a:buChar char="●"/>
            </a:pPr>
            <a:r>
              <a:rPr lang="en" sz="1400"/>
              <a:t>Developing authentic student-teacher/staff relationships</a:t>
            </a:r>
            <a:endParaRPr/>
          </a:p>
        </p:txBody>
      </p:sp>
      <p:sp>
        <p:nvSpPr>
          <p:cNvPr id="129" name="Google Shape;129;p19"/>
          <p:cNvSpPr/>
          <p:nvPr/>
        </p:nvSpPr>
        <p:spPr>
          <a:xfrm>
            <a:off x="2761128" y="2426599"/>
            <a:ext cx="3667721" cy="255592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lgn="ctr"/>
            <a:r>
              <a:rPr lang="en" sz="3000"/>
              <a:t>EQUITY</a:t>
            </a:r>
            <a:endParaRPr sz="3000"/>
          </a:p>
          <a:p>
            <a:pPr algn="ctr"/>
            <a:r>
              <a:rPr lang="en" i="1"/>
              <a:t>Providing each student what they need to be successful</a:t>
            </a:r>
            <a:endParaRPr i="1"/>
          </a:p>
        </p:txBody>
      </p:sp>
      <p:sp>
        <p:nvSpPr>
          <p:cNvPr id="130" name="Google Shape;130;p19"/>
          <p:cNvSpPr txBox="1">
            <a:spLocks noGrp="1"/>
          </p:cNvSpPr>
          <p:nvPr>
            <p:ph type="sldNum" idx="12"/>
          </p:nvPr>
        </p:nvSpPr>
        <p:spPr>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latin typeface="Roboto"/>
                <a:ea typeface="Roboto"/>
                <a:cs typeface="Roboto"/>
                <a:sym typeface="Roboto"/>
              </a:rPr>
              <a:pPr>
                <a:buClr>
                  <a:srgbClr val="000000"/>
                </a:buClr>
                <a:buSzPts val="1100"/>
              </a:pPr>
              <a:t>17</a:t>
            </a:fld>
            <a:endParaRPr>
              <a:latin typeface="Roboto"/>
              <a:ea typeface="Roboto"/>
              <a:cs typeface="Roboto"/>
              <a:sym typeface="Roboto"/>
            </a:endParaRPr>
          </a:p>
        </p:txBody>
      </p:sp>
    </p:spTree>
    <p:extLst>
      <p:ext uri="{BB962C8B-B14F-4D97-AF65-F5344CB8AC3E}">
        <p14:creationId xmlns:p14="http://schemas.microsoft.com/office/powerpoint/2010/main" val="3865961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0"/>
          <p:cNvSpPr txBox="1">
            <a:spLocks noGrp="1"/>
          </p:cNvSpPr>
          <p:nvPr>
            <p:ph type="title"/>
          </p:nvPr>
        </p:nvSpPr>
        <p:spPr>
          <a:xfrm>
            <a:off x="667300" y="1579500"/>
            <a:ext cx="7505700" cy="954600"/>
          </a:xfrm>
          <a:prstGeom prst="rect">
            <a:avLst/>
          </a:prstGeom>
        </p:spPr>
        <p:txBody>
          <a:bodyPr spcFirstLastPara="1" vert="horz" wrap="square" lIns="91425" tIns="91425" rIns="91425" bIns="91425" rtlCol="0" anchor="t" anchorCtr="0">
            <a:noAutofit/>
          </a:bodyPr>
          <a:lstStyle/>
          <a:p>
            <a:pPr algn="l"/>
            <a:r>
              <a:rPr lang="en" sz="2800">
                <a:solidFill>
                  <a:srgbClr val="000000"/>
                </a:solidFill>
                <a:latin typeface="Arial"/>
                <a:ea typeface="Arial"/>
                <a:cs typeface="Arial"/>
                <a:sym typeface="Arial"/>
              </a:rPr>
              <a:t>Timeline</a:t>
            </a:r>
            <a:endParaRPr>
              <a:latin typeface="Arial"/>
              <a:ea typeface="Arial"/>
              <a:cs typeface="Arial"/>
              <a:sym typeface="Arial"/>
            </a:endParaRPr>
          </a:p>
        </p:txBody>
      </p:sp>
      <p:sp>
        <p:nvSpPr>
          <p:cNvPr id="136" name="Google Shape;136;p20"/>
          <p:cNvSpPr txBox="1">
            <a:spLocks noGrp="1"/>
          </p:cNvSpPr>
          <p:nvPr>
            <p:ph type="body" idx="1"/>
          </p:nvPr>
        </p:nvSpPr>
        <p:spPr>
          <a:xfrm>
            <a:off x="218850" y="2233150"/>
            <a:ext cx="2380800" cy="2638500"/>
          </a:xfrm>
          <a:prstGeom prst="rect">
            <a:avLst/>
          </a:prstGeom>
        </p:spPr>
        <p:txBody>
          <a:bodyPr spcFirstLastPara="1" vert="horz" wrap="square" lIns="91425" tIns="91425" rIns="91425" bIns="91425" rtlCol="0" anchor="t" anchorCtr="0">
            <a:noAutofit/>
          </a:bodyPr>
          <a:lstStyle/>
          <a:p>
            <a:pPr>
              <a:buClr>
                <a:srgbClr val="595959"/>
              </a:buClr>
              <a:buFont typeface="Arial"/>
              <a:buChar char="❖"/>
            </a:pPr>
            <a:r>
              <a:rPr lang="en">
                <a:solidFill>
                  <a:srgbClr val="595959"/>
                </a:solidFill>
                <a:latin typeface="Arial"/>
                <a:ea typeface="Arial"/>
                <a:cs typeface="Arial"/>
                <a:sym typeface="Arial"/>
              </a:rPr>
              <a:t>4 year-</a:t>
            </a:r>
            <a:r>
              <a:rPr lang="en" sz="1800">
                <a:solidFill>
                  <a:srgbClr val="595959"/>
                </a:solidFill>
                <a:latin typeface="Arial"/>
                <a:ea typeface="Arial"/>
                <a:cs typeface="Arial"/>
                <a:sym typeface="Arial"/>
              </a:rPr>
              <a:t>WEA Module Training</a:t>
            </a:r>
            <a:endParaRPr sz="1800">
              <a:solidFill>
                <a:srgbClr val="595959"/>
              </a:solidFill>
              <a:latin typeface="Arial"/>
              <a:ea typeface="Arial"/>
              <a:cs typeface="Arial"/>
              <a:sym typeface="Arial"/>
            </a:endParaRPr>
          </a:p>
          <a:p>
            <a:pPr>
              <a:buClr>
                <a:srgbClr val="595959"/>
              </a:buClr>
              <a:buFont typeface="Arial"/>
              <a:buChar char="❖"/>
            </a:pPr>
            <a:r>
              <a:rPr lang="en" sz="1800">
                <a:solidFill>
                  <a:srgbClr val="595959"/>
                </a:solidFill>
                <a:latin typeface="Arial"/>
                <a:ea typeface="Arial"/>
                <a:cs typeface="Arial"/>
                <a:sym typeface="Arial"/>
              </a:rPr>
              <a:t>Building Level PD</a:t>
            </a:r>
            <a:endParaRPr sz="1800">
              <a:solidFill>
                <a:srgbClr val="595959"/>
              </a:solidFill>
              <a:latin typeface="Arial"/>
              <a:ea typeface="Arial"/>
              <a:cs typeface="Arial"/>
              <a:sym typeface="Arial"/>
            </a:endParaRPr>
          </a:p>
          <a:p>
            <a:pPr>
              <a:buClr>
                <a:srgbClr val="595959"/>
              </a:buClr>
              <a:buFont typeface="Arial"/>
              <a:buChar char="❖"/>
            </a:pPr>
            <a:r>
              <a:rPr lang="en" sz="1800">
                <a:solidFill>
                  <a:srgbClr val="595959"/>
                </a:solidFill>
                <a:latin typeface="Arial"/>
                <a:ea typeface="Arial"/>
                <a:cs typeface="Arial"/>
                <a:sym typeface="Arial"/>
              </a:rPr>
              <a:t>Equity Team</a:t>
            </a:r>
            <a:endParaRPr sz="1800">
              <a:solidFill>
                <a:srgbClr val="595959"/>
              </a:solidFill>
              <a:latin typeface="Arial"/>
              <a:ea typeface="Arial"/>
              <a:cs typeface="Arial"/>
              <a:sym typeface="Arial"/>
            </a:endParaRPr>
          </a:p>
          <a:p>
            <a:pPr marL="0" indent="0">
              <a:spcBef>
                <a:spcPts val="1600"/>
              </a:spcBef>
              <a:spcAft>
                <a:spcPts val="1600"/>
              </a:spcAft>
              <a:buNone/>
            </a:pPr>
            <a:endParaRPr/>
          </a:p>
        </p:txBody>
      </p:sp>
      <p:sp>
        <p:nvSpPr>
          <p:cNvPr id="138" name="Google Shape;138;p20"/>
          <p:cNvSpPr txBox="1">
            <a:spLocks noGrp="1"/>
          </p:cNvSpPr>
          <p:nvPr>
            <p:ph type="sldNum" idx="12"/>
          </p:nvPr>
        </p:nvSpPr>
        <p:spPr>
          <a:xfrm>
            <a:off x="8460431" y="5508440"/>
            <a:ext cx="548700" cy="393600"/>
          </a:xfrm>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solidFill>
                  <a:schemeClr val="lt1"/>
                </a:solidFill>
                <a:latin typeface="Roboto"/>
                <a:ea typeface="Roboto"/>
                <a:cs typeface="Roboto"/>
                <a:sym typeface="Roboto"/>
              </a:rPr>
              <a:pPr>
                <a:buClr>
                  <a:srgbClr val="000000"/>
                </a:buClr>
                <a:buSzPts val="1100"/>
              </a:pPr>
              <a:t>18</a:t>
            </a:fld>
            <a:endParaRPr>
              <a:solidFill>
                <a:schemeClr val="lt1"/>
              </a:solidFill>
              <a:latin typeface="Roboto"/>
              <a:ea typeface="Roboto"/>
              <a:cs typeface="Roboto"/>
              <a:sym typeface="Roboto"/>
            </a:endParaRPr>
          </a:p>
        </p:txBody>
      </p:sp>
      <p:graphicFrame>
        <p:nvGraphicFramePr>
          <p:cNvPr id="137" name="Google Shape;137;p20">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1046847696"/>
              </p:ext>
            </p:extLst>
          </p:nvPr>
        </p:nvGraphicFramePr>
        <p:xfrm>
          <a:off x="2445301" y="2113876"/>
          <a:ext cx="6477525" cy="2821505"/>
        </p:xfrm>
        <a:graphic>
          <a:graphicData uri="http://schemas.openxmlformats.org/drawingml/2006/table">
            <a:tbl>
              <a:tblPr firstRow="1">
                <a:noFill/>
              </a:tblPr>
              <a:tblGrid>
                <a:gridCol w="2167650">
                  <a:extLst>
                    <a:ext uri="{9D8B030D-6E8A-4147-A177-3AD203B41FA5}">
                      <a16:colId xmlns:a16="http://schemas.microsoft.com/office/drawing/2014/main" val="20000"/>
                    </a:ext>
                  </a:extLst>
                </a:gridCol>
                <a:gridCol w="2154925">
                  <a:extLst>
                    <a:ext uri="{9D8B030D-6E8A-4147-A177-3AD203B41FA5}">
                      <a16:colId xmlns:a16="http://schemas.microsoft.com/office/drawing/2014/main" val="20001"/>
                    </a:ext>
                  </a:extLst>
                </a:gridCol>
                <a:gridCol w="2154950">
                  <a:extLst>
                    <a:ext uri="{9D8B030D-6E8A-4147-A177-3AD203B41FA5}">
                      <a16:colId xmlns:a16="http://schemas.microsoft.com/office/drawing/2014/main" val="20002"/>
                    </a:ext>
                  </a:extLst>
                </a:gridCol>
              </a:tblGrid>
              <a:tr h="475925">
                <a:tc>
                  <a:txBody>
                    <a:bodyPr/>
                    <a:lstStyle/>
                    <a:p>
                      <a:pPr marL="0" lvl="0" indent="0" algn="ctr" rtl="0">
                        <a:spcBef>
                          <a:spcPts val="0"/>
                        </a:spcBef>
                        <a:spcAft>
                          <a:spcPts val="0"/>
                        </a:spcAft>
                        <a:buNone/>
                      </a:pPr>
                      <a:r>
                        <a:rPr lang="en" dirty="0"/>
                        <a:t>Fall 2018- Spring 2022</a:t>
                      </a:r>
                      <a:endParaRPr dirty="0"/>
                    </a:p>
                  </a:txBody>
                  <a:tcPr marL="91425" marR="91425" marT="91425" marB="91425">
                    <a:solidFill>
                      <a:srgbClr val="FFF2CC"/>
                    </a:solidFill>
                  </a:tcPr>
                </a:tc>
                <a:tc>
                  <a:txBody>
                    <a:bodyPr/>
                    <a:lstStyle/>
                    <a:p>
                      <a:pPr marL="0" lvl="0" indent="0" algn="ctr" rtl="0">
                        <a:spcBef>
                          <a:spcPts val="0"/>
                        </a:spcBef>
                        <a:spcAft>
                          <a:spcPts val="0"/>
                        </a:spcAft>
                        <a:buNone/>
                      </a:pPr>
                      <a:r>
                        <a:rPr lang="en" dirty="0"/>
                        <a:t>Fall 2019-Spring 2023</a:t>
                      </a:r>
                      <a:endParaRPr dirty="0"/>
                    </a:p>
                  </a:txBody>
                  <a:tcPr marL="91425" marR="91425" marT="91425" marB="91425">
                    <a:solidFill>
                      <a:srgbClr val="FFF2CC"/>
                    </a:solidFill>
                  </a:tcPr>
                </a:tc>
                <a:tc>
                  <a:txBody>
                    <a:bodyPr/>
                    <a:lstStyle/>
                    <a:p>
                      <a:pPr marL="0" lvl="0" indent="0" algn="ctr" rtl="0">
                        <a:spcBef>
                          <a:spcPts val="0"/>
                        </a:spcBef>
                        <a:spcAft>
                          <a:spcPts val="0"/>
                        </a:spcAft>
                        <a:buNone/>
                      </a:pPr>
                      <a:r>
                        <a:rPr lang="en" dirty="0"/>
                        <a:t>Fall 2020-Spring 2024</a:t>
                      </a:r>
                      <a:endParaRPr dirty="0"/>
                    </a:p>
                  </a:txBody>
                  <a:tcPr marL="91425" marR="91425" marT="91425" marB="91425">
                    <a:solidFill>
                      <a:srgbClr val="FFF2CC"/>
                    </a:solidFill>
                  </a:tcPr>
                </a:tc>
                <a:extLst>
                  <a:ext uri="{0D108BD9-81ED-4DB2-BD59-A6C34878D82A}">
                    <a16:rowId xmlns:a16="http://schemas.microsoft.com/office/drawing/2014/main" val="10000"/>
                  </a:ext>
                </a:extLst>
              </a:tr>
              <a:tr h="1358525">
                <a:tc>
                  <a:txBody>
                    <a:bodyPr/>
                    <a:lstStyle/>
                    <a:p>
                      <a:pPr marL="0" lvl="0" indent="0" algn="l" rtl="0">
                        <a:spcBef>
                          <a:spcPts val="0"/>
                        </a:spcBef>
                        <a:spcAft>
                          <a:spcPts val="0"/>
                        </a:spcAft>
                        <a:buNone/>
                      </a:pPr>
                      <a:r>
                        <a:rPr lang="en" dirty="0"/>
                        <a:t>CO, CV, WO</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CKMS, FMS, KLSS, CKHS, OHS</a:t>
                      </a:r>
                      <a:endParaRPr dirty="0"/>
                    </a:p>
                  </a:txBody>
                  <a:tcPr marL="91425" marR="91425" marT="91425" marB="91425"/>
                </a:tc>
                <a:tc>
                  <a:txBody>
                    <a:bodyPr/>
                    <a:lstStyle/>
                    <a:p>
                      <a:pPr marL="0" lvl="0" indent="0" algn="l" rtl="0">
                        <a:spcBef>
                          <a:spcPts val="0"/>
                        </a:spcBef>
                        <a:spcAft>
                          <a:spcPts val="0"/>
                        </a:spcAft>
                        <a:buNone/>
                      </a:pPr>
                      <a:r>
                        <a:rPr lang="en" dirty="0"/>
                        <a:t>CC, HE, GM, PI, SI</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BCCS</a:t>
                      </a:r>
                      <a:endParaRPr dirty="0"/>
                    </a:p>
                    <a:p>
                      <a:pPr marL="0" lvl="0" indent="0" algn="l" rtl="0">
                        <a:spcBef>
                          <a:spcPts val="0"/>
                        </a:spcBef>
                        <a:spcAft>
                          <a:spcPts val="0"/>
                        </a:spcAft>
                        <a:buNone/>
                      </a:pPr>
                      <a:endParaRPr dirty="0"/>
                    </a:p>
                  </a:txBody>
                  <a:tcPr marL="91425" marR="91425" marT="91425" marB="91425"/>
                </a:tc>
                <a:tc>
                  <a:txBody>
                    <a:bodyPr/>
                    <a:lstStyle/>
                    <a:p>
                      <a:pPr marL="0" lvl="0" indent="0" algn="l" rtl="0">
                        <a:spcBef>
                          <a:spcPts val="0"/>
                        </a:spcBef>
                        <a:spcAft>
                          <a:spcPts val="0"/>
                        </a:spcAft>
                        <a:buNone/>
                      </a:pPr>
                      <a:r>
                        <a:rPr lang="en"/>
                        <a:t>BR, EH, EM, SR</a:t>
                      </a:r>
                      <a:endParaRPr/>
                    </a:p>
                    <a:p>
                      <a:pPr marL="0" lvl="0" indent="0" algn="l" rtl="0">
                        <a:spcBef>
                          <a:spcPts val="0"/>
                        </a:spcBef>
                        <a:spcAft>
                          <a:spcPts val="0"/>
                        </a:spcAft>
                        <a:buNone/>
                      </a:pPr>
                      <a:endParaRPr/>
                    </a:p>
                    <a:p>
                      <a:pPr marL="0" lvl="0" indent="0" algn="l" rtl="0">
                        <a:spcBef>
                          <a:spcPts val="0"/>
                        </a:spcBef>
                        <a:spcAft>
                          <a:spcPts val="0"/>
                        </a:spcAft>
                        <a:buNone/>
                      </a:pPr>
                      <a:r>
                        <a:rPr lang="en"/>
                        <a:t>RMS</a:t>
                      </a:r>
                      <a:endParaRPr/>
                    </a:p>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664525">
                <a:tc>
                  <a:txBody>
                    <a:bodyPr/>
                    <a:lstStyle/>
                    <a:p>
                      <a:pPr marL="0" lvl="0" indent="0" algn="l" rtl="0">
                        <a:spcBef>
                          <a:spcPts val="0"/>
                        </a:spcBef>
                        <a:spcAft>
                          <a:spcPts val="0"/>
                        </a:spcAft>
                        <a:buNone/>
                      </a:pPr>
                      <a:endParaRPr i="1"/>
                    </a:p>
                    <a:p>
                      <a:pPr marL="0" lvl="0" indent="0" algn="l" rtl="0">
                        <a:spcBef>
                          <a:spcPts val="0"/>
                        </a:spcBef>
                        <a:spcAft>
                          <a:spcPts val="0"/>
                        </a:spcAft>
                        <a:buNone/>
                      </a:pPr>
                      <a:endParaRPr/>
                    </a:p>
                  </a:txBody>
                  <a:tcPr marL="91425" marR="91425" marT="91425" marB="91425">
                    <a:solidFill>
                      <a:srgbClr val="666666"/>
                    </a:solidFill>
                  </a:tcPr>
                </a:tc>
                <a:tc>
                  <a:txBody>
                    <a:bodyPr/>
                    <a:lstStyle/>
                    <a:p>
                      <a:pPr marL="0" lvl="0" indent="0" algn="l" rtl="0">
                        <a:spcBef>
                          <a:spcPts val="0"/>
                        </a:spcBef>
                        <a:spcAft>
                          <a:spcPts val="0"/>
                        </a:spcAft>
                        <a:buNone/>
                      </a:pPr>
                      <a:r>
                        <a:rPr lang="en" i="1"/>
                        <a:t>Dept TBD</a:t>
                      </a:r>
                      <a:endParaRPr i="1"/>
                    </a:p>
                    <a:p>
                      <a:pPr marL="0" lvl="0" indent="0" algn="l" rtl="0">
                        <a:spcBef>
                          <a:spcPts val="0"/>
                        </a:spcBef>
                        <a:spcAft>
                          <a:spcPts val="0"/>
                        </a:spcAft>
                        <a:buNone/>
                      </a:pPr>
                      <a:endParaRPr/>
                    </a:p>
                  </a:txBody>
                  <a:tcPr marL="91425" marR="91425" marT="91425" marB="91425"/>
                </a:tc>
                <a:tc>
                  <a:txBody>
                    <a:bodyPr/>
                    <a:lstStyle/>
                    <a:p>
                      <a:pPr marL="0" lvl="0" indent="0" algn="l" rtl="0">
                        <a:spcBef>
                          <a:spcPts val="0"/>
                        </a:spcBef>
                        <a:spcAft>
                          <a:spcPts val="0"/>
                        </a:spcAft>
                        <a:buNone/>
                      </a:pPr>
                      <a:r>
                        <a:rPr lang="en" i="1" dirty="0"/>
                        <a:t>Dept TBD</a:t>
                      </a:r>
                      <a:endParaRPr i="1" dirty="0"/>
                    </a:p>
                    <a:p>
                      <a:pPr marL="0" lvl="0" indent="0" algn="l" rtl="0">
                        <a:spcBef>
                          <a:spcPts val="0"/>
                        </a:spcBef>
                        <a:spcAft>
                          <a:spcPts val="0"/>
                        </a:spcAft>
                        <a:buNone/>
                      </a:pPr>
                      <a:endParaRPr dirty="0"/>
                    </a:p>
                  </a:txBody>
                  <a:tcPr marL="91425" marR="91425" marT="91425" marB="91425"/>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187960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311700" y="1267250"/>
            <a:ext cx="8520600" cy="607800"/>
          </a:xfrm>
          <a:prstGeom prst="rect">
            <a:avLst/>
          </a:prstGeom>
        </p:spPr>
        <p:txBody>
          <a:bodyPr spcFirstLastPara="1" vert="horz" wrap="square" lIns="91425" tIns="91425" rIns="91425" bIns="91425" rtlCol="0" anchor="t" anchorCtr="0">
            <a:noAutofit/>
          </a:bodyPr>
          <a:lstStyle/>
          <a:p>
            <a:pPr algn="l"/>
            <a:r>
              <a:rPr lang="en" sz="3600">
                <a:latin typeface="Arial"/>
                <a:ea typeface="Arial"/>
                <a:cs typeface="Arial"/>
                <a:sym typeface="Arial"/>
              </a:rPr>
              <a:t>Cultural Competency	</a:t>
            </a:r>
            <a:r>
              <a:rPr lang="en">
                <a:latin typeface="Arial"/>
                <a:ea typeface="Arial"/>
                <a:cs typeface="Arial"/>
                <a:sym typeface="Arial"/>
              </a:rPr>
              <a:t>	</a:t>
            </a:r>
            <a:endParaRPr>
              <a:latin typeface="Arial"/>
              <a:ea typeface="Arial"/>
              <a:cs typeface="Arial"/>
              <a:sym typeface="Arial"/>
            </a:endParaRPr>
          </a:p>
        </p:txBody>
      </p:sp>
      <p:sp>
        <p:nvSpPr>
          <p:cNvPr id="144" name="Google Shape;144;p21"/>
          <p:cNvSpPr txBox="1">
            <a:spLocks noGrp="1"/>
          </p:cNvSpPr>
          <p:nvPr>
            <p:ph type="body" idx="1"/>
          </p:nvPr>
        </p:nvSpPr>
        <p:spPr>
          <a:xfrm>
            <a:off x="840450" y="2036250"/>
            <a:ext cx="7552800" cy="3662100"/>
          </a:xfrm>
          <a:prstGeom prst="rect">
            <a:avLst/>
          </a:prstGeom>
        </p:spPr>
        <p:txBody>
          <a:bodyPr spcFirstLastPara="1" vert="horz" wrap="square" lIns="91425" tIns="91425" rIns="91425" bIns="91425" rtlCol="0" anchor="t" anchorCtr="0">
            <a:noAutofit/>
          </a:bodyPr>
          <a:lstStyle/>
          <a:p>
            <a:pPr marL="0" indent="0" algn="ctr">
              <a:buNone/>
            </a:pPr>
            <a:r>
              <a:rPr lang="en" sz="3000">
                <a:solidFill>
                  <a:srgbClr val="000000"/>
                </a:solidFill>
                <a:latin typeface="Arial"/>
                <a:ea typeface="Arial"/>
                <a:cs typeface="Arial"/>
                <a:sym typeface="Arial"/>
              </a:rPr>
              <a:t>“The will and skill to create authentic and effective relationships across differences.”</a:t>
            </a:r>
            <a:endParaRPr sz="3000">
              <a:solidFill>
                <a:srgbClr val="000000"/>
              </a:solidFill>
              <a:latin typeface="Arial"/>
              <a:ea typeface="Arial"/>
              <a:cs typeface="Arial"/>
              <a:sym typeface="Arial"/>
            </a:endParaRPr>
          </a:p>
          <a:p>
            <a:pPr marL="0" indent="0" algn="ctr">
              <a:spcBef>
                <a:spcPts val="1600"/>
              </a:spcBef>
              <a:buNone/>
            </a:pPr>
            <a:endParaRPr sz="3000">
              <a:solidFill>
                <a:srgbClr val="000000"/>
              </a:solidFill>
              <a:latin typeface="Arial"/>
              <a:ea typeface="Arial"/>
              <a:cs typeface="Arial"/>
              <a:sym typeface="Arial"/>
            </a:endParaRPr>
          </a:p>
          <a:p>
            <a:pPr marL="0" indent="0" algn="ctr">
              <a:spcBef>
                <a:spcPts val="1600"/>
              </a:spcBef>
              <a:buClr>
                <a:schemeClr val="dk1"/>
              </a:buClr>
              <a:buSzPts val="1100"/>
              <a:buNone/>
            </a:pPr>
            <a:r>
              <a:rPr lang="en" sz="3000">
                <a:solidFill>
                  <a:srgbClr val="000000"/>
                </a:solidFill>
                <a:latin typeface="Arial"/>
                <a:ea typeface="Arial"/>
                <a:cs typeface="Arial"/>
                <a:sym typeface="Arial"/>
              </a:rPr>
              <a:t>“Fostering hope across differences in order to increase resiliency and academic success for students” </a:t>
            </a:r>
            <a:endParaRPr sz="3000">
              <a:solidFill>
                <a:srgbClr val="000000"/>
              </a:solidFill>
              <a:latin typeface="Arial"/>
              <a:ea typeface="Arial"/>
              <a:cs typeface="Arial"/>
              <a:sym typeface="Arial"/>
            </a:endParaRPr>
          </a:p>
        </p:txBody>
      </p:sp>
    </p:spTree>
    <p:extLst>
      <p:ext uri="{BB962C8B-B14F-4D97-AF65-F5344CB8AC3E}">
        <p14:creationId xmlns:p14="http://schemas.microsoft.com/office/powerpoint/2010/main" val="3471048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E854724-554C-4DF2-8624-41FF4AA1782D}"/>
              </a:ext>
            </a:extLst>
          </p:cNvPr>
          <p:cNvSpPr>
            <a:spLocks noGrp="1"/>
          </p:cNvSpPr>
          <p:nvPr>
            <p:ph type="subTitle" idx="1"/>
          </p:nvPr>
        </p:nvSpPr>
        <p:spPr>
          <a:xfrm>
            <a:off x="685800" y="3104941"/>
            <a:ext cx="7772399" cy="743579"/>
          </a:xfrm>
        </p:spPr>
        <p:txBody>
          <a:bodyPr>
            <a:normAutofit fontScale="70000" lnSpcReduction="20000"/>
          </a:bodyPr>
          <a:lstStyle/>
          <a:p>
            <a:pPr algn="ctr"/>
            <a:r>
              <a:rPr lang="en-US" dirty="0">
                <a:solidFill>
                  <a:srgbClr val="4F81BD">
                    <a:lumMod val="75000"/>
                  </a:srgbClr>
                </a:solidFill>
              </a:rPr>
              <a:t>Culturally Responsive </a:t>
            </a:r>
          </a:p>
          <a:p>
            <a:pPr algn="ctr"/>
            <a:r>
              <a:rPr lang="en-US" dirty="0">
                <a:solidFill>
                  <a:srgbClr val="4F81BD">
                    <a:lumMod val="75000"/>
                  </a:srgbClr>
                </a:solidFill>
              </a:rPr>
              <a:t>Classroom Management  </a:t>
            </a:r>
          </a:p>
          <a:p>
            <a:endParaRPr lang="en-US" dirty="0"/>
          </a:p>
        </p:txBody>
      </p:sp>
      <p:sp>
        <p:nvSpPr>
          <p:cNvPr id="4" name="Title 3">
            <a:extLst>
              <a:ext uri="{FF2B5EF4-FFF2-40B4-BE49-F238E27FC236}">
                <a16:creationId xmlns:a16="http://schemas.microsoft.com/office/drawing/2014/main" id="{71897D10-DA19-4678-B315-164AA1F78B1E}"/>
              </a:ext>
            </a:extLst>
          </p:cNvPr>
          <p:cNvSpPr>
            <a:spLocks noGrp="1"/>
          </p:cNvSpPr>
          <p:nvPr>
            <p:ph type="ctrTitle"/>
          </p:nvPr>
        </p:nvSpPr>
        <p:spPr/>
        <p:txBody>
          <a:bodyPr>
            <a:normAutofit fontScale="90000"/>
          </a:bodyPr>
          <a:lstStyle/>
          <a:p>
            <a:r>
              <a:rPr lang="en-US" dirty="0">
                <a:solidFill>
                  <a:srgbClr val="4F81BD">
                    <a:lumMod val="75000"/>
                  </a:srgbClr>
                </a:solidFill>
              </a:rPr>
              <a:t>Culturally Responsive </a:t>
            </a:r>
            <a:br>
              <a:rPr lang="en-US" dirty="0">
                <a:solidFill>
                  <a:srgbClr val="4F81BD">
                    <a:lumMod val="75000"/>
                  </a:srgbClr>
                </a:solidFill>
              </a:rPr>
            </a:br>
            <a:r>
              <a:rPr lang="en-US" dirty="0">
                <a:solidFill>
                  <a:srgbClr val="4F81BD">
                    <a:lumMod val="75000"/>
                  </a:srgbClr>
                </a:solidFill>
              </a:rPr>
              <a:t>Classroom Management  </a:t>
            </a:r>
            <a:br>
              <a:rPr lang="en-US" dirty="0">
                <a:solidFill>
                  <a:srgbClr val="4F81BD">
                    <a:lumMod val="75000"/>
                  </a:srgbClr>
                </a:solidFill>
              </a:rPr>
            </a:br>
            <a:endParaRPr lang="en-US" dirty="0"/>
          </a:p>
        </p:txBody>
      </p:sp>
      <p:sp>
        <p:nvSpPr>
          <p:cNvPr id="2" name="TextBox 1"/>
          <p:cNvSpPr txBox="1"/>
          <p:nvPr/>
        </p:nvSpPr>
        <p:spPr>
          <a:xfrm>
            <a:off x="2317899" y="4931011"/>
            <a:ext cx="4310605" cy="400110"/>
          </a:xfrm>
          <a:prstGeom prst="rect">
            <a:avLst/>
          </a:prstGeom>
          <a:noFill/>
        </p:spPr>
        <p:txBody>
          <a:bodyPr wrap="square" rtlCol="0">
            <a:spAutoFit/>
          </a:bodyPr>
          <a:lstStyle/>
          <a:p>
            <a:pPr algn="ctr"/>
            <a:r>
              <a:rPr lang="en-US" sz="2000" dirty="0">
                <a:solidFill>
                  <a:srgbClr val="4F81BD">
                    <a:lumMod val="75000"/>
                  </a:srgbClr>
                </a:solidFill>
              </a:rPr>
              <a:t>Ben Ibale</a:t>
            </a:r>
          </a:p>
        </p:txBody>
      </p:sp>
    </p:spTree>
    <p:extLst>
      <p:ext uri="{BB962C8B-B14F-4D97-AF65-F5344CB8AC3E}">
        <p14:creationId xmlns:p14="http://schemas.microsoft.com/office/powerpoint/2010/main" val="3734626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2"/>
          <p:cNvSpPr txBox="1">
            <a:spLocks noGrp="1"/>
          </p:cNvSpPr>
          <p:nvPr>
            <p:ph type="title"/>
          </p:nvPr>
        </p:nvSpPr>
        <p:spPr>
          <a:xfrm>
            <a:off x="410312" y="211302"/>
            <a:ext cx="8520600" cy="607800"/>
          </a:xfrm>
          <a:prstGeom prst="rect">
            <a:avLst/>
          </a:prstGeom>
        </p:spPr>
        <p:txBody>
          <a:bodyPr spcFirstLastPara="1" vert="horz" wrap="square" lIns="91425" tIns="91425" rIns="91425" bIns="91425" rtlCol="0" anchor="t" anchorCtr="0">
            <a:noAutofit/>
          </a:bodyPr>
          <a:lstStyle/>
          <a:p>
            <a:pPr algn="l"/>
            <a:r>
              <a:rPr lang="en" dirty="0">
                <a:latin typeface="Arial"/>
                <a:ea typeface="Arial"/>
                <a:cs typeface="Arial"/>
                <a:sym typeface="Arial"/>
              </a:rPr>
              <a:t>Professional Development</a:t>
            </a:r>
            <a:endParaRPr dirty="0">
              <a:latin typeface="Arial"/>
              <a:ea typeface="Arial"/>
              <a:cs typeface="Arial"/>
              <a:sym typeface="Arial"/>
            </a:endParaRPr>
          </a:p>
        </p:txBody>
      </p:sp>
      <p:sp>
        <p:nvSpPr>
          <p:cNvPr id="150" name="Google Shape;150;p22"/>
          <p:cNvSpPr txBox="1">
            <a:spLocks noGrp="1"/>
          </p:cNvSpPr>
          <p:nvPr>
            <p:ph type="body" idx="1"/>
          </p:nvPr>
        </p:nvSpPr>
        <p:spPr>
          <a:xfrm>
            <a:off x="152400" y="2025122"/>
            <a:ext cx="7505700" cy="1916400"/>
          </a:xfrm>
          <a:prstGeom prst="rect">
            <a:avLst/>
          </a:prstGeom>
        </p:spPr>
        <p:txBody>
          <a:bodyPr spcFirstLastPara="1" vert="horz" wrap="square" lIns="91425" tIns="91425" rIns="91425" bIns="91425" rtlCol="0" anchor="t" anchorCtr="0">
            <a:noAutofit/>
          </a:bodyPr>
          <a:lstStyle/>
          <a:p>
            <a:pPr marL="0" indent="0">
              <a:buNone/>
            </a:pPr>
            <a:r>
              <a:rPr lang="en" sz="1800" dirty="0">
                <a:solidFill>
                  <a:srgbClr val="000000"/>
                </a:solidFill>
                <a:latin typeface="Arial"/>
                <a:ea typeface="Arial"/>
                <a:cs typeface="Arial"/>
                <a:sym typeface="Arial"/>
              </a:rPr>
              <a:t>4 WEA Modules </a:t>
            </a:r>
            <a:endParaRPr sz="1800" dirty="0">
              <a:solidFill>
                <a:srgbClr val="000000"/>
              </a:solidFill>
              <a:latin typeface="Arial"/>
              <a:ea typeface="Arial"/>
              <a:cs typeface="Arial"/>
              <a:sym typeface="Arial"/>
            </a:endParaRPr>
          </a:p>
          <a:p>
            <a:pPr marL="0" indent="0">
              <a:buNone/>
            </a:pPr>
            <a:endParaRPr sz="1800" dirty="0">
              <a:solidFill>
                <a:srgbClr val="000000"/>
              </a:solidFill>
              <a:latin typeface="Arial"/>
              <a:ea typeface="Arial"/>
              <a:cs typeface="Arial"/>
              <a:sym typeface="Arial"/>
            </a:endParaRPr>
          </a:p>
          <a:p>
            <a:pPr indent="0">
              <a:buNone/>
            </a:pPr>
            <a:r>
              <a:rPr lang="en" sz="1800" dirty="0">
                <a:solidFill>
                  <a:srgbClr val="000000"/>
                </a:solidFill>
                <a:latin typeface="Arial"/>
                <a:ea typeface="Arial"/>
                <a:cs typeface="Arial"/>
                <a:sym typeface="Arial"/>
              </a:rPr>
              <a:t>Year 1 - </a:t>
            </a:r>
            <a:r>
              <a:rPr lang="en" sz="1800" i="1" dirty="0">
                <a:solidFill>
                  <a:srgbClr val="000000"/>
                </a:solidFill>
                <a:latin typeface="Arial"/>
                <a:ea typeface="Arial"/>
                <a:cs typeface="Arial"/>
                <a:sym typeface="Arial"/>
              </a:rPr>
              <a:t>Culturally Responsive Classroom </a:t>
            </a:r>
            <a:r>
              <a:rPr lang="en" sz="1800" b="1" i="1" dirty="0">
                <a:solidFill>
                  <a:srgbClr val="000000"/>
                </a:solidFill>
                <a:latin typeface="Arial"/>
                <a:ea typeface="Arial"/>
                <a:cs typeface="Arial"/>
                <a:sym typeface="Arial"/>
              </a:rPr>
              <a:t>Communities </a:t>
            </a:r>
            <a:endParaRPr sz="1800" b="1" dirty="0">
              <a:solidFill>
                <a:srgbClr val="000000"/>
              </a:solidFill>
              <a:latin typeface="Arial"/>
              <a:ea typeface="Arial"/>
              <a:cs typeface="Arial"/>
              <a:sym typeface="Arial"/>
            </a:endParaRPr>
          </a:p>
          <a:p>
            <a:pPr indent="0">
              <a:buNone/>
            </a:pPr>
            <a:r>
              <a:rPr lang="en" sz="1800" dirty="0">
                <a:solidFill>
                  <a:srgbClr val="000000"/>
                </a:solidFill>
                <a:latin typeface="Arial"/>
                <a:ea typeface="Arial"/>
                <a:cs typeface="Arial"/>
                <a:sym typeface="Arial"/>
              </a:rPr>
              <a:t>Year 2 - </a:t>
            </a:r>
            <a:r>
              <a:rPr lang="en" sz="1800" i="1" dirty="0">
                <a:solidFill>
                  <a:srgbClr val="000000"/>
                </a:solidFill>
                <a:latin typeface="Arial"/>
                <a:ea typeface="Arial"/>
                <a:cs typeface="Arial"/>
                <a:sym typeface="Arial"/>
              </a:rPr>
              <a:t>Culturally Responsive Classroom </a:t>
            </a:r>
            <a:r>
              <a:rPr lang="en" sz="1800" b="1" i="1" dirty="0">
                <a:solidFill>
                  <a:srgbClr val="000000"/>
                </a:solidFill>
                <a:latin typeface="Arial"/>
                <a:ea typeface="Arial"/>
                <a:cs typeface="Arial"/>
                <a:sym typeface="Arial"/>
              </a:rPr>
              <a:t>Management </a:t>
            </a:r>
            <a:endParaRPr sz="1800" b="1" dirty="0">
              <a:solidFill>
                <a:srgbClr val="000000"/>
              </a:solidFill>
              <a:latin typeface="Arial"/>
              <a:ea typeface="Arial"/>
              <a:cs typeface="Arial"/>
              <a:sym typeface="Arial"/>
            </a:endParaRPr>
          </a:p>
          <a:p>
            <a:pPr indent="0">
              <a:buNone/>
            </a:pPr>
            <a:r>
              <a:rPr lang="en" sz="1800" dirty="0">
                <a:solidFill>
                  <a:srgbClr val="000000"/>
                </a:solidFill>
                <a:latin typeface="Arial"/>
                <a:ea typeface="Arial"/>
                <a:cs typeface="Arial"/>
                <a:sym typeface="Arial"/>
              </a:rPr>
              <a:t>Year 3 - </a:t>
            </a:r>
            <a:r>
              <a:rPr lang="en" sz="1800" i="1" dirty="0">
                <a:solidFill>
                  <a:srgbClr val="000000"/>
                </a:solidFill>
                <a:latin typeface="Arial"/>
                <a:ea typeface="Arial"/>
                <a:cs typeface="Arial"/>
                <a:sym typeface="Arial"/>
              </a:rPr>
              <a:t>Culturally Responsive Classroom </a:t>
            </a:r>
            <a:r>
              <a:rPr lang="en" sz="1800" b="1" i="1" dirty="0">
                <a:solidFill>
                  <a:srgbClr val="000000"/>
                </a:solidFill>
                <a:latin typeface="Arial"/>
                <a:ea typeface="Arial"/>
                <a:cs typeface="Arial"/>
                <a:sym typeface="Arial"/>
              </a:rPr>
              <a:t>Interactions</a:t>
            </a:r>
            <a:r>
              <a:rPr lang="en" sz="1800" i="1" dirty="0">
                <a:solidFill>
                  <a:srgbClr val="000000"/>
                </a:solidFill>
                <a:latin typeface="Arial"/>
                <a:ea typeface="Arial"/>
                <a:cs typeface="Arial"/>
                <a:sym typeface="Arial"/>
              </a:rPr>
              <a:t> </a:t>
            </a:r>
            <a:endParaRPr sz="1800" dirty="0">
              <a:solidFill>
                <a:srgbClr val="000000"/>
              </a:solidFill>
              <a:latin typeface="Arial"/>
              <a:ea typeface="Arial"/>
              <a:cs typeface="Arial"/>
              <a:sym typeface="Arial"/>
            </a:endParaRPr>
          </a:p>
          <a:p>
            <a:pPr indent="0">
              <a:buNone/>
            </a:pPr>
            <a:r>
              <a:rPr lang="en" sz="1800" dirty="0">
                <a:solidFill>
                  <a:srgbClr val="000000"/>
                </a:solidFill>
                <a:latin typeface="Arial"/>
                <a:ea typeface="Arial"/>
                <a:cs typeface="Arial"/>
                <a:sym typeface="Arial"/>
              </a:rPr>
              <a:t>Year 4 - </a:t>
            </a:r>
            <a:r>
              <a:rPr lang="en" sz="1800" i="1" dirty="0">
                <a:solidFill>
                  <a:srgbClr val="000000"/>
                </a:solidFill>
                <a:latin typeface="Arial"/>
                <a:ea typeface="Arial"/>
                <a:cs typeface="Arial"/>
                <a:sym typeface="Arial"/>
              </a:rPr>
              <a:t>Culturally Responsive Classroom </a:t>
            </a:r>
            <a:r>
              <a:rPr lang="en" sz="1800" b="1" i="1" dirty="0">
                <a:solidFill>
                  <a:srgbClr val="000000"/>
                </a:solidFill>
                <a:latin typeface="Arial"/>
                <a:ea typeface="Arial"/>
                <a:cs typeface="Arial"/>
                <a:sym typeface="Arial"/>
              </a:rPr>
              <a:t>Behavior Interventions</a:t>
            </a:r>
            <a:endParaRPr sz="1800" b="1" dirty="0">
              <a:solidFill>
                <a:srgbClr val="000000"/>
              </a:solidFill>
              <a:latin typeface="Arial"/>
              <a:ea typeface="Arial"/>
              <a:cs typeface="Arial"/>
              <a:sym typeface="Arial"/>
            </a:endParaRPr>
          </a:p>
          <a:p>
            <a:pPr marL="0" indent="0">
              <a:spcAft>
                <a:spcPts val="1600"/>
              </a:spcAft>
              <a:buNone/>
            </a:pPr>
            <a:endParaRPr dirty="0">
              <a:latin typeface="Arial"/>
              <a:ea typeface="Arial"/>
              <a:cs typeface="Arial"/>
              <a:sym typeface="Arial"/>
            </a:endParaRPr>
          </a:p>
        </p:txBody>
      </p:sp>
      <p:pic>
        <p:nvPicPr>
          <p:cNvPr id="151" name="Google Shape;151;p22">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638226" y="4217100"/>
            <a:ext cx="2559303" cy="1703100"/>
          </a:xfrm>
          <a:prstGeom prst="rect">
            <a:avLst/>
          </a:prstGeom>
          <a:noFill/>
          <a:ln>
            <a:noFill/>
          </a:ln>
        </p:spPr>
      </p:pic>
      <p:pic>
        <p:nvPicPr>
          <p:cNvPr id="152" name="Google Shape;152;p2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498522" y="1063837"/>
            <a:ext cx="2559299" cy="1919485"/>
          </a:xfrm>
          <a:prstGeom prst="rect">
            <a:avLst/>
          </a:prstGeom>
          <a:noFill/>
          <a:ln>
            <a:noFill/>
          </a:ln>
        </p:spPr>
      </p:pic>
    </p:spTree>
    <p:extLst>
      <p:ext uri="{BB962C8B-B14F-4D97-AF65-F5344CB8AC3E}">
        <p14:creationId xmlns:p14="http://schemas.microsoft.com/office/powerpoint/2010/main" val="191069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9" name="Google Shape;159;p23"/>
          <p:cNvSpPr txBox="1">
            <a:spLocks noGrp="1"/>
          </p:cNvSpPr>
          <p:nvPr>
            <p:ph type="title"/>
          </p:nvPr>
        </p:nvSpPr>
        <p:spPr>
          <a:xfrm>
            <a:off x="311700" y="94075"/>
            <a:ext cx="8520600" cy="607800"/>
          </a:xfrm>
          <a:prstGeom prst="rect">
            <a:avLst/>
          </a:prstGeom>
        </p:spPr>
        <p:txBody>
          <a:bodyPr spcFirstLastPara="1" vert="horz" wrap="square" lIns="91425" tIns="91425" rIns="91425" bIns="91425" rtlCol="0" anchor="t" anchorCtr="0">
            <a:noAutofit/>
          </a:bodyPr>
          <a:lstStyle/>
          <a:p>
            <a:pPr algn="l"/>
            <a:r>
              <a:rPr lang="en" b="1" dirty="0">
                <a:solidFill>
                  <a:srgbClr val="000000"/>
                </a:solidFill>
                <a:latin typeface="Arial"/>
                <a:ea typeface="Arial"/>
                <a:cs typeface="Arial"/>
                <a:sym typeface="Arial"/>
              </a:rPr>
              <a:t>Teacher On Special Assignment (TOSA) Activities </a:t>
            </a:r>
            <a:endParaRPr b="1" dirty="0">
              <a:solidFill>
                <a:srgbClr val="000000"/>
              </a:solidFill>
              <a:latin typeface="Arial"/>
              <a:ea typeface="Arial"/>
              <a:cs typeface="Arial"/>
              <a:sym typeface="Arial"/>
            </a:endParaRPr>
          </a:p>
        </p:txBody>
      </p:sp>
      <p:pic>
        <p:nvPicPr>
          <p:cNvPr id="158" name="Google Shape;158;p23">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155655" y="4060576"/>
            <a:ext cx="4049479" cy="2277849"/>
          </a:xfrm>
          <a:prstGeom prst="rect">
            <a:avLst/>
          </a:prstGeom>
          <a:noFill/>
          <a:ln>
            <a:noFill/>
          </a:ln>
        </p:spPr>
      </p:pic>
      <p:pic>
        <p:nvPicPr>
          <p:cNvPr id="160" name="Google Shape;160;p2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6719114" y="1449606"/>
            <a:ext cx="883425" cy="1345625"/>
          </a:xfrm>
          <a:prstGeom prst="rect">
            <a:avLst/>
          </a:prstGeom>
          <a:noFill/>
          <a:ln>
            <a:noFill/>
          </a:ln>
        </p:spPr>
      </p:pic>
      <p:pic>
        <p:nvPicPr>
          <p:cNvPr id="161" name="Google Shape;161;p2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81656" y="1940270"/>
            <a:ext cx="2625648" cy="1476927"/>
          </a:xfrm>
          <a:prstGeom prst="rect">
            <a:avLst/>
          </a:prstGeom>
          <a:noFill/>
          <a:ln>
            <a:noFill/>
          </a:ln>
        </p:spPr>
      </p:pic>
      <p:pic>
        <p:nvPicPr>
          <p:cNvPr id="162" name="Google Shape;162;p2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644752" y="4399347"/>
            <a:ext cx="1510903" cy="1934875"/>
          </a:xfrm>
          <a:prstGeom prst="rect">
            <a:avLst/>
          </a:prstGeom>
          <a:noFill/>
          <a:ln>
            <a:noFill/>
          </a:ln>
        </p:spPr>
      </p:pic>
      <p:pic>
        <p:nvPicPr>
          <p:cNvPr id="163" name="Google Shape;163;p2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205134" y="4200622"/>
            <a:ext cx="2133600" cy="2133600"/>
          </a:xfrm>
          <a:prstGeom prst="rect">
            <a:avLst/>
          </a:prstGeom>
          <a:noFill/>
          <a:ln>
            <a:noFill/>
          </a:ln>
        </p:spPr>
      </p:pic>
      <p:pic>
        <p:nvPicPr>
          <p:cNvPr id="164" name="Google Shape;164;p23">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6205134" y="2432151"/>
            <a:ext cx="2397251" cy="1797949"/>
          </a:xfrm>
          <a:prstGeom prst="rect">
            <a:avLst/>
          </a:prstGeom>
          <a:noFill/>
          <a:ln>
            <a:noFill/>
          </a:ln>
        </p:spPr>
      </p:pic>
      <p:pic>
        <p:nvPicPr>
          <p:cNvPr id="165" name="Google Shape;165;p23" descr="This text box indicates what help Teacher on Special Assignment (TOSA) help students with: 1. help with work, 2. be approachable when students ask for help, 3. Overwhelmed with workload, 4. See it from the students' perspective and 5. Be interactive"/>
          <p:cNvPicPr preferRelativeResize="0"/>
          <p:nvPr/>
        </p:nvPicPr>
        <p:blipFill>
          <a:blip r:embed="rId9">
            <a:alphaModFix/>
          </a:blip>
          <a:stretch>
            <a:fillRect/>
          </a:stretch>
        </p:blipFill>
        <p:spPr>
          <a:xfrm>
            <a:off x="2910365" y="1726050"/>
            <a:ext cx="3427681" cy="2277849"/>
          </a:xfrm>
          <a:prstGeom prst="rect">
            <a:avLst/>
          </a:prstGeom>
          <a:noFill/>
          <a:ln>
            <a:noFill/>
          </a:ln>
        </p:spPr>
      </p:pic>
    </p:spTree>
    <p:extLst>
      <p:ext uri="{BB962C8B-B14F-4D97-AF65-F5344CB8AC3E}">
        <p14:creationId xmlns:p14="http://schemas.microsoft.com/office/powerpoint/2010/main" val="1170928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4"/>
          <p:cNvSpPr txBox="1">
            <a:spLocks noGrp="1"/>
          </p:cNvSpPr>
          <p:nvPr>
            <p:ph type="title"/>
          </p:nvPr>
        </p:nvSpPr>
        <p:spPr>
          <a:xfrm>
            <a:off x="311700" y="1267250"/>
            <a:ext cx="8520600" cy="607800"/>
          </a:xfrm>
          <a:prstGeom prst="rect">
            <a:avLst/>
          </a:prstGeom>
        </p:spPr>
        <p:txBody>
          <a:bodyPr spcFirstLastPara="1" vert="horz" wrap="square" lIns="91425" tIns="91425" rIns="91425" bIns="91425" rtlCol="0" anchor="t" anchorCtr="0">
            <a:noAutofit/>
          </a:bodyPr>
          <a:lstStyle/>
          <a:p>
            <a:pPr algn="l"/>
            <a:r>
              <a:rPr lang="en" sz="2800">
                <a:solidFill>
                  <a:srgbClr val="000000"/>
                </a:solidFill>
                <a:latin typeface="Arial"/>
                <a:ea typeface="Arial"/>
                <a:cs typeface="Arial"/>
                <a:sym typeface="Arial"/>
              </a:rPr>
              <a:t>Success Criteria</a:t>
            </a:r>
            <a:endParaRPr>
              <a:latin typeface="Arial"/>
              <a:ea typeface="Arial"/>
              <a:cs typeface="Arial"/>
              <a:sym typeface="Arial"/>
            </a:endParaRPr>
          </a:p>
        </p:txBody>
      </p:sp>
      <p:sp>
        <p:nvSpPr>
          <p:cNvPr id="171" name="Google Shape;171;p24"/>
          <p:cNvSpPr txBox="1">
            <a:spLocks noGrp="1"/>
          </p:cNvSpPr>
          <p:nvPr>
            <p:ph type="body" idx="1"/>
          </p:nvPr>
        </p:nvSpPr>
        <p:spPr>
          <a:xfrm>
            <a:off x="819150" y="1915475"/>
            <a:ext cx="7505700" cy="3380400"/>
          </a:xfrm>
          <a:prstGeom prst="rect">
            <a:avLst/>
          </a:prstGeom>
        </p:spPr>
        <p:txBody>
          <a:bodyPr spcFirstLastPara="1" vert="horz" wrap="square" lIns="91425" tIns="91425" rIns="91425" bIns="91425" rtlCol="0" anchor="t" anchorCtr="0">
            <a:noAutofit/>
          </a:bodyPr>
          <a:lstStyle/>
          <a:p>
            <a:pPr marL="0" indent="0">
              <a:buNone/>
            </a:pPr>
            <a:r>
              <a:rPr lang="en" sz="1800">
                <a:solidFill>
                  <a:srgbClr val="000000"/>
                </a:solidFill>
                <a:latin typeface="Arial"/>
                <a:ea typeface="Arial"/>
                <a:cs typeface="Arial"/>
                <a:sym typeface="Arial"/>
              </a:rPr>
              <a:t>By the end of the 2023-24 school year: </a:t>
            </a:r>
            <a:endParaRPr sz="1800">
              <a:solidFill>
                <a:srgbClr val="000000"/>
              </a:solidFill>
              <a:latin typeface="Arial"/>
              <a:ea typeface="Arial"/>
              <a:cs typeface="Arial"/>
              <a:sym typeface="Arial"/>
            </a:endParaRPr>
          </a:p>
          <a:p>
            <a:pPr lvl="1" indent="-342900">
              <a:spcBef>
                <a:spcPts val="0"/>
              </a:spcBef>
              <a:buClr>
                <a:srgbClr val="000000"/>
              </a:buClr>
              <a:buSzPts val="1800"/>
              <a:buFont typeface="Arial"/>
              <a:buChar char="➢"/>
            </a:pPr>
            <a:r>
              <a:rPr lang="en" sz="1800">
                <a:solidFill>
                  <a:srgbClr val="000000"/>
                </a:solidFill>
                <a:latin typeface="Arial"/>
                <a:ea typeface="Arial"/>
                <a:cs typeface="Arial"/>
                <a:sym typeface="Arial"/>
              </a:rPr>
              <a:t>District and school survey data shows improved levels of inclusivity. </a:t>
            </a:r>
            <a:endParaRPr sz="1800">
              <a:solidFill>
                <a:srgbClr val="000000"/>
              </a:solidFill>
              <a:latin typeface="Arial"/>
              <a:ea typeface="Arial"/>
              <a:cs typeface="Arial"/>
              <a:sym typeface="Arial"/>
            </a:endParaRPr>
          </a:p>
          <a:p>
            <a:pPr lvl="2" indent="-342900">
              <a:spcBef>
                <a:spcPts val="0"/>
              </a:spcBef>
              <a:buClr>
                <a:srgbClr val="000000"/>
              </a:buClr>
              <a:buSzPts val="1800"/>
            </a:pPr>
            <a:r>
              <a:rPr lang="en" sz="1800">
                <a:solidFill>
                  <a:srgbClr val="000000"/>
                </a:solidFill>
                <a:latin typeface="Arial"/>
                <a:ea typeface="Arial"/>
                <a:cs typeface="Arial"/>
                <a:sym typeface="Arial"/>
              </a:rPr>
              <a:t>Healthy Youth Survey</a:t>
            </a:r>
            <a:endParaRPr sz="1800">
              <a:solidFill>
                <a:srgbClr val="000000"/>
              </a:solidFill>
              <a:latin typeface="Arial"/>
              <a:ea typeface="Arial"/>
              <a:cs typeface="Arial"/>
              <a:sym typeface="Arial"/>
            </a:endParaRPr>
          </a:p>
          <a:p>
            <a:pPr lvl="2" indent="-342900">
              <a:spcBef>
                <a:spcPts val="0"/>
              </a:spcBef>
              <a:buClr>
                <a:srgbClr val="000000"/>
              </a:buClr>
              <a:buSzPts val="1800"/>
            </a:pPr>
            <a:r>
              <a:rPr lang="en" sz="1800">
                <a:solidFill>
                  <a:srgbClr val="000000"/>
                </a:solidFill>
                <a:latin typeface="Arial"/>
                <a:ea typeface="Arial"/>
                <a:cs typeface="Arial"/>
                <a:sym typeface="Arial"/>
              </a:rPr>
              <a:t>CEE Parent/Student/Staff data</a:t>
            </a:r>
            <a:endParaRPr sz="1800">
              <a:solidFill>
                <a:srgbClr val="000000"/>
              </a:solidFill>
              <a:latin typeface="Arial"/>
              <a:ea typeface="Arial"/>
              <a:cs typeface="Arial"/>
              <a:sym typeface="Arial"/>
            </a:endParaRPr>
          </a:p>
          <a:p>
            <a:pPr lvl="1" indent="-342900">
              <a:spcBef>
                <a:spcPts val="0"/>
              </a:spcBef>
              <a:buClr>
                <a:srgbClr val="000000"/>
              </a:buClr>
              <a:buSzPts val="1800"/>
              <a:buFont typeface="Arial"/>
              <a:buChar char="➢"/>
            </a:pPr>
            <a:r>
              <a:rPr lang="en" sz="1800">
                <a:solidFill>
                  <a:srgbClr val="000000"/>
                </a:solidFill>
                <a:latin typeface="Arial"/>
                <a:ea typeface="Arial"/>
                <a:cs typeface="Arial"/>
                <a:sym typeface="Arial"/>
              </a:rPr>
              <a:t>Student performance, discipline, and attendance data shows closing of achievement and opportunity gaps. </a:t>
            </a:r>
            <a:endParaRPr sz="1800">
              <a:solidFill>
                <a:srgbClr val="000000"/>
              </a:solidFill>
              <a:latin typeface="Arial"/>
              <a:ea typeface="Arial"/>
              <a:cs typeface="Arial"/>
              <a:sym typeface="Arial"/>
            </a:endParaRPr>
          </a:p>
          <a:p>
            <a:pPr lvl="1" indent="-342900">
              <a:spcBef>
                <a:spcPts val="0"/>
              </a:spcBef>
              <a:buClr>
                <a:srgbClr val="000000"/>
              </a:buClr>
              <a:buSzPts val="1800"/>
              <a:buFont typeface="Arial"/>
              <a:buChar char="➢"/>
            </a:pPr>
            <a:r>
              <a:rPr lang="en" sz="1800">
                <a:solidFill>
                  <a:srgbClr val="000000"/>
                </a:solidFill>
                <a:latin typeface="Arial"/>
                <a:ea typeface="Arial"/>
                <a:cs typeface="Arial"/>
                <a:sym typeface="Arial"/>
              </a:rPr>
              <a:t>Equity team reports evidence of equitable practices present throughout the district.</a:t>
            </a:r>
            <a:endParaRPr>
              <a:latin typeface="Arial"/>
              <a:ea typeface="Arial"/>
              <a:cs typeface="Arial"/>
              <a:sym typeface="Arial"/>
            </a:endParaRPr>
          </a:p>
        </p:txBody>
      </p:sp>
      <p:sp>
        <p:nvSpPr>
          <p:cNvPr id="172" name="Google Shape;172;p24"/>
          <p:cNvSpPr txBox="1">
            <a:spLocks noGrp="1"/>
          </p:cNvSpPr>
          <p:nvPr>
            <p:ph type="sldNum" idx="12"/>
          </p:nvPr>
        </p:nvSpPr>
        <p:spPr>
          <a:xfrm>
            <a:off x="8460431" y="5508440"/>
            <a:ext cx="548700" cy="393600"/>
          </a:xfrm>
          <a:prstGeom prst="rect">
            <a:avLst/>
          </a:prstGeom>
        </p:spPr>
        <p:txBody>
          <a:bodyPr spcFirstLastPara="1" vert="horz" wrap="square" lIns="91425" tIns="91425" rIns="91425" bIns="91425" rtlCol="0" anchor="ctr" anchorCtr="0">
            <a:noAutofit/>
          </a:bodyPr>
          <a:lstStyle/>
          <a:p>
            <a:pPr>
              <a:buClr>
                <a:srgbClr val="000000"/>
              </a:buClr>
              <a:buSzPts val="1100"/>
            </a:pPr>
            <a:fld id="{00000000-1234-1234-1234-123412341234}" type="slidenum">
              <a:rPr lang="en">
                <a:solidFill>
                  <a:schemeClr val="lt1"/>
                </a:solidFill>
                <a:latin typeface="Roboto"/>
                <a:ea typeface="Roboto"/>
                <a:cs typeface="Roboto"/>
                <a:sym typeface="Roboto"/>
              </a:rPr>
              <a:pPr>
                <a:buClr>
                  <a:srgbClr val="000000"/>
                </a:buClr>
                <a:buSzPts val="1100"/>
              </a:pPr>
              <a:t>22</a:t>
            </a:fld>
            <a:endParaRPr>
              <a:solidFill>
                <a:schemeClr val="lt1"/>
              </a:solidFill>
              <a:latin typeface="Roboto"/>
              <a:ea typeface="Roboto"/>
              <a:cs typeface="Roboto"/>
              <a:sym typeface="Roboto"/>
            </a:endParaRPr>
          </a:p>
        </p:txBody>
      </p:sp>
    </p:spTree>
    <p:extLst>
      <p:ext uri="{BB962C8B-B14F-4D97-AF65-F5344CB8AC3E}">
        <p14:creationId xmlns:p14="http://schemas.microsoft.com/office/powerpoint/2010/main" val="1152652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hidden="1">
            <a:extLst>
              <a:ext uri="{FF2B5EF4-FFF2-40B4-BE49-F238E27FC236}">
                <a16:creationId xmlns:a16="http://schemas.microsoft.com/office/drawing/2014/main" id="{8F3805B6-2BC1-461D-856F-D365A7E7E1FB}"/>
              </a:ext>
            </a:extLst>
          </p:cNvPr>
          <p:cNvSpPr>
            <a:spLocks noGrp="1"/>
          </p:cNvSpPr>
          <p:nvPr>
            <p:ph type="title"/>
          </p:nvPr>
        </p:nvSpPr>
        <p:spPr/>
        <p:txBody>
          <a:bodyPr/>
          <a:lstStyle/>
          <a:p>
            <a:r>
              <a:rPr lang="en-US" dirty="0"/>
              <a:t>Choice Points: The Crossroads to Change</a:t>
            </a:r>
          </a:p>
        </p:txBody>
      </p:sp>
      <p:pic>
        <p:nvPicPr>
          <p:cNvPr id="6" name="Content Placeholder 5" hidden="1">
            <a:extLst>
              <a:ext uri="{FF2B5EF4-FFF2-40B4-BE49-F238E27FC236}">
                <a16:creationId xmlns:a16="http://schemas.microsoft.com/office/drawing/2014/main" id="{FBE55CDE-B49A-FC4A-8307-21EF5A718979}"/>
              </a:ext>
              <a:ext uri="{C183D7F6-B498-43B3-948B-1728B52AA6E4}">
                <adec:decorative xmlns:adec="http://schemas.microsoft.com/office/drawing/2017/decorative" val="1"/>
              </a:ext>
            </a:extLst>
          </p:cNvPr>
          <p:cNvPicPr>
            <a:picLocks noChangeAspect="1"/>
          </p:cNvPicPr>
          <p:nvPr/>
        </p:nvPicPr>
        <p:blipFill rotWithShape="1">
          <a:blip r:embed="rId2"/>
          <a:srcRect l="-2212" t="92142" r="48496" b="-1509"/>
          <a:stretch/>
        </p:blipFill>
        <p:spPr>
          <a:xfrm>
            <a:off x="5829300" y="6425648"/>
            <a:ext cx="3314700" cy="432352"/>
          </a:xfrm>
          <a:prstGeom prst="rect">
            <a:avLst/>
          </a:prstGeom>
        </p:spPr>
      </p:pic>
      <p:pic>
        <p:nvPicPr>
          <p:cNvPr id="9" name="Picture 8">
            <a:extLst>
              <a:ext uri="{FF2B5EF4-FFF2-40B4-BE49-F238E27FC236}">
                <a16:creationId xmlns:a16="http://schemas.microsoft.com/office/drawing/2014/main" id="{1424CBF7-12F2-4DA9-8E95-DC6829B0951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15102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42BD5F-F437-47EB-96A4-D71FD37EBB0B}"/>
              </a:ext>
            </a:extLst>
          </p:cNvPr>
          <p:cNvSpPr>
            <a:spLocks noGrp="1"/>
          </p:cNvSpPr>
          <p:nvPr>
            <p:ph type="title"/>
          </p:nvPr>
        </p:nvSpPr>
        <p:spPr/>
        <p:txBody>
          <a:bodyPr/>
          <a:lstStyle/>
          <a:p>
            <a:r>
              <a:rPr lang="en-US" dirty="0"/>
              <a:t>Institutionalizing Racial Equity</a:t>
            </a:r>
          </a:p>
        </p:txBody>
      </p:sp>
      <p:pic>
        <p:nvPicPr>
          <p:cNvPr id="6" name="Content Placeholder 5" descr="This is a table that indicates Institutionalizing Racial Equity">
            <a:extLst>
              <a:ext uri="{FF2B5EF4-FFF2-40B4-BE49-F238E27FC236}">
                <a16:creationId xmlns:a16="http://schemas.microsoft.com/office/drawing/2014/main" id="{3ACAA88F-300E-3344-B29A-FBD86A267AB9}"/>
              </a:ext>
              <a:ext uri="{C183D7F6-B498-43B3-948B-1728B52AA6E4}">
                <adec:decorative xmlns:adec="http://schemas.microsoft.com/office/drawing/2017/decorative" val="0"/>
              </a:ext>
            </a:extLst>
          </p:cNvPr>
          <p:cNvPicPr>
            <a:picLocks noGrp="1" noChangeAspect="1"/>
          </p:cNvPicPr>
          <p:nvPr>
            <p:ph idx="1"/>
          </p:nvPr>
        </p:nvPicPr>
        <p:blipFill rotWithShape="1">
          <a:blip r:embed="rId2"/>
          <a:srcRect t="12287"/>
          <a:stretch/>
        </p:blipFill>
        <p:spPr>
          <a:xfrm>
            <a:off x="734439" y="1711535"/>
            <a:ext cx="7333796" cy="4414628"/>
          </a:xfrm>
        </p:spPr>
      </p:pic>
      <p:pic>
        <p:nvPicPr>
          <p:cNvPr id="4" name="Content Placeholder 5">
            <a:extLst>
              <a:ext uri="{FF2B5EF4-FFF2-40B4-BE49-F238E27FC236}">
                <a16:creationId xmlns:a16="http://schemas.microsoft.com/office/drawing/2014/main" id="{03050C0E-BBC6-9940-B35E-58EBFA6821D8}"/>
              </a:ext>
              <a:ext uri="{C183D7F6-B498-43B3-948B-1728B52AA6E4}">
                <adec:decorative xmlns:adec="http://schemas.microsoft.com/office/drawing/2017/decorative" val="1"/>
              </a:ext>
            </a:extLst>
          </p:cNvPr>
          <p:cNvPicPr>
            <a:picLocks noChangeAspect="1"/>
          </p:cNvPicPr>
          <p:nvPr/>
        </p:nvPicPr>
        <p:blipFill rotWithShape="1">
          <a:blip r:embed="rId3"/>
          <a:srcRect l="-2212" t="92142" r="48496" b="-1509"/>
          <a:stretch/>
        </p:blipFill>
        <p:spPr>
          <a:xfrm>
            <a:off x="5143501" y="6265718"/>
            <a:ext cx="3823854" cy="498763"/>
          </a:xfrm>
          <a:prstGeom prst="rect">
            <a:avLst/>
          </a:prstGeom>
        </p:spPr>
      </p:pic>
    </p:spTree>
    <p:extLst>
      <p:ext uri="{BB962C8B-B14F-4D97-AF65-F5344CB8AC3E}">
        <p14:creationId xmlns:p14="http://schemas.microsoft.com/office/powerpoint/2010/main" val="3295401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152690245"/>
              </p:ext>
            </p:extLst>
          </p:nvPr>
        </p:nvGraphicFramePr>
        <p:xfrm>
          <a:off x="0" y="0"/>
          <a:ext cx="9144000" cy="683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7494" r="-2079" b="8154"/>
          <a:stretch/>
        </p:blipFill>
        <p:spPr>
          <a:xfrm rot="21368448">
            <a:off x="3337154" y="5343923"/>
            <a:ext cx="2602572" cy="1287838"/>
          </a:xfrm>
          <a:prstGeom prst="rect">
            <a:avLst/>
          </a:prstGeom>
        </p:spPr>
      </p:pic>
      <p:sp>
        <p:nvSpPr>
          <p:cNvPr id="4" name="Title 3">
            <a:extLst>
              <a:ext uri="{FF2B5EF4-FFF2-40B4-BE49-F238E27FC236}">
                <a16:creationId xmlns:a16="http://schemas.microsoft.com/office/drawing/2014/main" id="{8BDD0032-D9F8-4FF8-80AC-FF05EE123D61}"/>
              </a:ext>
            </a:extLst>
          </p:cNvPr>
          <p:cNvSpPr>
            <a:spLocks noGrp="1"/>
          </p:cNvSpPr>
          <p:nvPr>
            <p:ph type="title"/>
          </p:nvPr>
        </p:nvSpPr>
        <p:spPr>
          <a:xfrm>
            <a:off x="457200" y="1246094"/>
            <a:ext cx="8229600" cy="743043"/>
          </a:xfrm>
        </p:spPr>
        <p:txBody>
          <a:bodyPr>
            <a:normAutofit/>
          </a:bodyPr>
          <a:lstStyle/>
          <a:p>
            <a:pPr algn="ct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IDENTITY</a:t>
            </a:r>
            <a:endParaRPr lang="en-US" dirty="0"/>
          </a:p>
        </p:txBody>
      </p:sp>
    </p:spTree>
    <p:extLst>
      <p:ext uri="{BB962C8B-B14F-4D97-AF65-F5344CB8AC3E}">
        <p14:creationId xmlns:p14="http://schemas.microsoft.com/office/powerpoint/2010/main" val="58834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descr="This slide identifies the identify of high school students"/>
          <p:cNvGraphicFramePr/>
          <p:nvPr>
            <p:extLst>
              <p:ext uri="{D42A27DB-BD31-4B8C-83A1-F6EECF244321}">
                <p14:modId xmlns:p14="http://schemas.microsoft.com/office/powerpoint/2010/main" val="1115356735"/>
              </p:ext>
            </p:extLst>
          </p:nvPr>
        </p:nvGraphicFramePr>
        <p:xfrm>
          <a:off x="0" y="0"/>
          <a:ext cx="9144000" cy="683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C183D7F6-B498-43B3-948B-1728B52AA6E4}">
                <adec:decorative xmlns:adec="http://schemas.microsoft.com/office/drawing/2017/decorative" val="1"/>
              </a:ext>
            </a:extLst>
          </p:cNvPr>
          <p:cNvPicPr>
            <a:picLocks noChangeAspect="1"/>
          </p:cNvPicPr>
          <p:nvPr/>
        </p:nvPicPr>
        <p:blipFill rotWithShape="1">
          <a:blip r:embed="rId8">
            <a:extLst>
              <a:ext uri="{28A0092B-C50C-407E-A947-70E740481C1C}">
                <a14:useLocalDpi xmlns:a14="http://schemas.microsoft.com/office/drawing/2010/main" val="0"/>
              </a:ext>
            </a:extLst>
          </a:blip>
          <a:srcRect l="2079" t="17494" r="-2079" b="8154"/>
          <a:stretch/>
        </p:blipFill>
        <p:spPr>
          <a:xfrm rot="21368448">
            <a:off x="3337154" y="5343923"/>
            <a:ext cx="2602572" cy="1287838"/>
          </a:xfrm>
          <a:prstGeom prst="rect">
            <a:avLst/>
          </a:prstGeom>
        </p:spPr>
      </p:pic>
      <p:sp>
        <p:nvSpPr>
          <p:cNvPr id="4" name="Title 3">
            <a:extLst>
              <a:ext uri="{FF2B5EF4-FFF2-40B4-BE49-F238E27FC236}">
                <a16:creationId xmlns:a16="http://schemas.microsoft.com/office/drawing/2014/main" id="{938A2F96-D178-4822-9421-78146CCBAC18}"/>
              </a:ext>
              <a:ext uri="{C183D7F6-B498-43B3-948B-1728B52AA6E4}">
                <adec:decorative xmlns:adec="http://schemas.microsoft.com/office/drawing/2017/decorative" val="1"/>
              </a:ext>
            </a:extLst>
          </p:cNvPr>
          <p:cNvSpPr>
            <a:spLocks noGrp="1"/>
          </p:cNvSpPr>
          <p:nvPr>
            <p:ph type="title"/>
          </p:nvPr>
        </p:nvSpPr>
        <p:spPr>
          <a:xfrm>
            <a:off x="457200" y="1308846"/>
            <a:ext cx="8229600" cy="680291"/>
          </a:xfrm>
        </p:spPr>
        <p:txBody>
          <a:bodyPr>
            <a:normAutofit/>
          </a:bodyPr>
          <a:lstStyle/>
          <a:p>
            <a:pPr algn="ct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IDENTITY</a:t>
            </a:r>
            <a:endParaRPr lang="en-US" dirty="0"/>
          </a:p>
        </p:txBody>
      </p:sp>
      <p:sp>
        <p:nvSpPr>
          <p:cNvPr id="5" name="Content Placeholder 4" hidden="1">
            <a:extLst>
              <a:ext uri="{FF2B5EF4-FFF2-40B4-BE49-F238E27FC236}">
                <a16:creationId xmlns:a16="http://schemas.microsoft.com/office/drawing/2014/main" id="{1C6FDC65-D96E-4DC1-B810-D5BAEDF66A55}"/>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9663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EEC8D-7E60-9847-A1D1-8BEA481BDF8A}"/>
              </a:ext>
            </a:extLst>
          </p:cNvPr>
          <p:cNvSpPr>
            <a:spLocks noGrp="1"/>
          </p:cNvSpPr>
          <p:nvPr>
            <p:ph type="title"/>
          </p:nvPr>
        </p:nvSpPr>
        <p:spPr>
          <a:xfrm>
            <a:off x="457200" y="657879"/>
            <a:ext cx="8229600" cy="1143000"/>
          </a:xfrm>
        </p:spPr>
        <p:txBody>
          <a:bodyPr/>
          <a:lstStyle/>
          <a:p>
            <a:r>
              <a:rPr lang="en-US" dirty="0"/>
              <a:t>Choosing the Path for Racial Justice</a:t>
            </a:r>
          </a:p>
        </p:txBody>
      </p:sp>
      <p:pic>
        <p:nvPicPr>
          <p:cNvPr id="7" name="Content Placeholder 5" descr="This slide indicates the path for racial justice and the choice points">
            <a:extLst>
              <a:ext uri="{FF2B5EF4-FFF2-40B4-BE49-F238E27FC236}">
                <a16:creationId xmlns:a16="http://schemas.microsoft.com/office/drawing/2014/main" id="{C3067554-0E3C-8741-B7D4-2E09D3C933FC}"/>
              </a:ext>
            </a:extLst>
          </p:cNvPr>
          <p:cNvPicPr>
            <a:picLocks noChangeAspect="1"/>
          </p:cNvPicPr>
          <p:nvPr/>
        </p:nvPicPr>
        <p:blipFill rotWithShape="1">
          <a:blip r:embed="rId2"/>
          <a:srcRect t="15886"/>
          <a:stretch/>
        </p:blipFill>
        <p:spPr>
          <a:xfrm>
            <a:off x="0" y="1685366"/>
            <a:ext cx="9166777" cy="4756998"/>
          </a:xfrm>
          <a:prstGeom prst="rect">
            <a:avLst/>
          </a:prstGeom>
        </p:spPr>
      </p:pic>
      <p:pic>
        <p:nvPicPr>
          <p:cNvPr id="8" name="Content Placeholder 5">
            <a:extLst>
              <a:ext uri="{FF2B5EF4-FFF2-40B4-BE49-F238E27FC236}">
                <a16:creationId xmlns:a16="http://schemas.microsoft.com/office/drawing/2014/main" id="{4F64F3AC-8E73-6140-8FBB-8831D54DC706}"/>
              </a:ext>
              <a:ext uri="{C183D7F6-B498-43B3-948B-1728B52AA6E4}">
                <adec:decorative xmlns:adec="http://schemas.microsoft.com/office/drawing/2017/decorative" val="1"/>
              </a:ext>
            </a:extLst>
          </p:cNvPr>
          <p:cNvPicPr>
            <a:picLocks noChangeAspect="1"/>
          </p:cNvPicPr>
          <p:nvPr/>
        </p:nvPicPr>
        <p:blipFill rotWithShape="1">
          <a:blip r:embed="rId3"/>
          <a:srcRect l="-2212" t="92142" r="48496" b="-1509"/>
          <a:stretch/>
        </p:blipFill>
        <p:spPr>
          <a:xfrm>
            <a:off x="6068291" y="6507872"/>
            <a:ext cx="3002973" cy="391692"/>
          </a:xfrm>
          <a:prstGeom prst="rect">
            <a:avLst/>
          </a:prstGeom>
        </p:spPr>
      </p:pic>
    </p:spTree>
    <p:extLst>
      <p:ext uri="{BB962C8B-B14F-4D97-AF65-F5344CB8AC3E}">
        <p14:creationId xmlns:p14="http://schemas.microsoft.com/office/powerpoint/2010/main" val="3736016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689FC0-F593-4710-8771-FF9BF154ACC0}"/>
              </a:ext>
            </a:extLst>
          </p:cNvPr>
          <p:cNvSpPr>
            <a:spLocks noGrp="1"/>
          </p:cNvSpPr>
          <p:nvPr>
            <p:ph type="title"/>
          </p:nvPr>
        </p:nvSpPr>
        <p:spPr/>
        <p:txBody>
          <a:bodyPr/>
          <a:lstStyle/>
          <a:p>
            <a:r>
              <a:rPr lang="en-US" dirty="0"/>
              <a:t>New Washington Discipline Laws</a:t>
            </a:r>
          </a:p>
        </p:txBody>
      </p:sp>
      <p:sp>
        <p:nvSpPr>
          <p:cNvPr id="5" name="Content Placeholder 4">
            <a:extLst>
              <a:ext uri="{FF2B5EF4-FFF2-40B4-BE49-F238E27FC236}">
                <a16:creationId xmlns:a16="http://schemas.microsoft.com/office/drawing/2014/main" id="{C5FF878F-1AFF-4601-844B-2A1FE0FBACFC}"/>
              </a:ext>
            </a:extLst>
          </p:cNvPr>
          <p:cNvSpPr>
            <a:spLocks noGrp="1"/>
          </p:cNvSpPr>
          <p:nvPr>
            <p:ph idx="1"/>
          </p:nvPr>
        </p:nvSpPr>
        <p:spPr/>
        <p:txBody>
          <a:bodyPr>
            <a:normAutofit fontScale="62500" lnSpcReduction="20000"/>
          </a:bodyPr>
          <a:lstStyle/>
          <a:p>
            <a:pPr marL="214313" indent="-214313">
              <a:buFont typeface="Arial" panose="020B0604020202020204" pitchFamily="34" charset="0"/>
              <a:buChar char="•"/>
            </a:pPr>
            <a:r>
              <a:rPr lang="en-US" dirty="0"/>
              <a:t>Limit the use of exclusionary discipline for behaviors that do not present a threat to school safety</a:t>
            </a:r>
          </a:p>
          <a:p>
            <a:pPr marL="591503" lvl="1" indent="-214313">
              <a:buFont typeface="Arial" panose="020B0604020202020204" pitchFamily="34" charset="0"/>
              <a:buChar char="•"/>
            </a:pPr>
            <a:r>
              <a:rPr lang="en-US" dirty="0"/>
              <a:t>Prohibits using suspension or expulsion for </a:t>
            </a:r>
            <a:r>
              <a:rPr lang="en-US" dirty="0" err="1"/>
              <a:t>tardies</a:t>
            </a:r>
            <a:r>
              <a:rPr lang="en-US" dirty="0"/>
              <a:t> and absences</a:t>
            </a:r>
          </a:p>
          <a:p>
            <a:pPr marL="591503" lvl="1" indent="-214313">
              <a:buFont typeface="Arial" panose="020B0604020202020204" pitchFamily="34" charset="0"/>
              <a:buChar char="•"/>
            </a:pPr>
            <a:r>
              <a:rPr lang="en-US" dirty="0"/>
              <a:t>Encourages refraining from suspending or expelling student unless behavior threatens students or staff</a:t>
            </a:r>
          </a:p>
          <a:p>
            <a:pPr marL="214313" indent="-214313">
              <a:buFont typeface="Arial" panose="020B0604020202020204" pitchFamily="34" charset="0"/>
              <a:buChar char="•"/>
            </a:pPr>
            <a:r>
              <a:rPr lang="en-US" dirty="0">
                <a:solidFill>
                  <a:srgbClr val="C00000"/>
                </a:solidFill>
              </a:rPr>
              <a:t>Prohibits the use of expulsion for students in kindergarten through grade four</a:t>
            </a:r>
          </a:p>
          <a:p>
            <a:pPr marL="214313" indent="-214313">
              <a:buFont typeface="Arial" panose="020B0604020202020204" pitchFamily="34" charset="0"/>
              <a:buChar char="•"/>
            </a:pPr>
            <a:r>
              <a:rPr lang="en-US" dirty="0">
                <a:solidFill>
                  <a:srgbClr val="C00000"/>
                </a:solidFill>
              </a:rPr>
              <a:t>Requires students the opportunity to receive educational services during a suspension or expulsion.</a:t>
            </a:r>
          </a:p>
          <a:p>
            <a:pPr marL="214313" indent="-214313">
              <a:buFont typeface="Arial" panose="020B0604020202020204" pitchFamily="34" charset="0"/>
              <a:buChar char="•"/>
            </a:pPr>
            <a:r>
              <a:rPr lang="en-US" dirty="0"/>
              <a:t>Ensures students due process rights when discipline is applied</a:t>
            </a:r>
          </a:p>
          <a:p>
            <a:pPr marL="214313" indent="-214313">
              <a:buFont typeface="Arial" panose="020B0604020202020204" pitchFamily="34" charset="0"/>
              <a:buChar char="•"/>
            </a:pPr>
            <a:r>
              <a:rPr lang="en-US" dirty="0"/>
              <a:t>Increases communication with families and encourage their involvement with discipline polices and practices</a:t>
            </a:r>
          </a:p>
          <a:p>
            <a:pPr marL="214313" indent="-214313">
              <a:buFont typeface="Arial" panose="020B0604020202020204" pitchFamily="34" charset="0"/>
              <a:buChar char="•"/>
            </a:pPr>
            <a:r>
              <a:rPr lang="en-US" dirty="0"/>
              <a:t>Encourages best practices related to discipline (exclusions at recess for example)</a:t>
            </a:r>
            <a:endParaRPr lang="en-US" dirty="0">
              <a:solidFill>
                <a:srgbClr val="C00000"/>
              </a:solidFill>
            </a:endParaRPr>
          </a:p>
          <a:p>
            <a:endParaRPr lang="en-US" dirty="0"/>
          </a:p>
        </p:txBody>
      </p:sp>
    </p:spTree>
    <p:extLst>
      <p:ext uri="{BB962C8B-B14F-4D97-AF65-F5344CB8AC3E}">
        <p14:creationId xmlns:p14="http://schemas.microsoft.com/office/powerpoint/2010/main" val="2455041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81985-74A2-2A43-9DBF-2FD776960523}"/>
              </a:ext>
            </a:extLst>
          </p:cNvPr>
          <p:cNvSpPr>
            <a:spLocks noGrp="1"/>
          </p:cNvSpPr>
          <p:nvPr>
            <p:ph type="title"/>
          </p:nvPr>
        </p:nvSpPr>
        <p:spPr/>
        <p:txBody>
          <a:bodyPr>
            <a:normAutofit fontScale="90000"/>
          </a:bodyPr>
          <a:lstStyle/>
          <a:p>
            <a:r>
              <a:rPr lang="en-US" dirty="0"/>
              <a:t>Framework for Increasing Equity in School Discipline</a:t>
            </a:r>
          </a:p>
        </p:txBody>
      </p:sp>
      <p:sp>
        <p:nvSpPr>
          <p:cNvPr id="6" name="TextBox 5">
            <a:extLst>
              <a:ext uri="{FF2B5EF4-FFF2-40B4-BE49-F238E27FC236}">
                <a16:creationId xmlns:a16="http://schemas.microsoft.com/office/drawing/2014/main" id="{9C2E5F0C-4EAB-A442-A79B-80CAA167E13A}"/>
              </a:ext>
            </a:extLst>
          </p:cNvPr>
          <p:cNvSpPr txBox="1"/>
          <p:nvPr/>
        </p:nvSpPr>
        <p:spPr>
          <a:xfrm>
            <a:off x="3044952" y="1149858"/>
            <a:ext cx="5660135" cy="415498"/>
          </a:xfrm>
          <a:prstGeom prst="rect">
            <a:avLst/>
          </a:prstGeom>
          <a:noFill/>
        </p:spPr>
        <p:txBody>
          <a:bodyPr wrap="square" rtlCol="0">
            <a:spAutoFit/>
          </a:bodyPr>
          <a:lstStyle/>
          <a:p>
            <a:pPr algn="ctr"/>
            <a:r>
              <a:rPr lang="en-US" sz="2100" dirty="0">
                <a:latin typeface="Times" pitchFamily="2" charset="0"/>
              </a:rPr>
              <a:t>Prevention</a:t>
            </a:r>
          </a:p>
        </p:txBody>
      </p:sp>
      <p:pic>
        <p:nvPicPr>
          <p:cNvPr id="7" name="Picture 6" descr="This slide indicates the framework for increasing equity in school discipline and preventions">
            <a:extLst>
              <a:ext uri="{FF2B5EF4-FFF2-40B4-BE49-F238E27FC236}">
                <a16:creationId xmlns:a16="http://schemas.microsoft.com/office/drawing/2014/main" id="{9D4370CC-545D-FA4F-8D66-30893EBE0B85}"/>
              </a:ext>
            </a:extLst>
          </p:cNvPr>
          <p:cNvPicPr>
            <a:picLocks noChangeAspect="1"/>
          </p:cNvPicPr>
          <p:nvPr/>
        </p:nvPicPr>
        <p:blipFill>
          <a:blip r:embed="rId2"/>
          <a:stretch>
            <a:fillRect/>
          </a:stretch>
        </p:blipFill>
        <p:spPr>
          <a:xfrm>
            <a:off x="0" y="857250"/>
            <a:ext cx="9144000" cy="5143500"/>
          </a:xfrm>
          <a:prstGeom prst="rect">
            <a:avLst/>
          </a:prstGeom>
        </p:spPr>
      </p:pic>
      <p:sp>
        <p:nvSpPr>
          <p:cNvPr id="10" name="Rectangle 9">
            <a:extLst>
              <a:ext uri="{FF2B5EF4-FFF2-40B4-BE49-F238E27FC236}">
                <a16:creationId xmlns:a16="http://schemas.microsoft.com/office/drawing/2014/main" id="{424EE119-E200-5547-9C3D-E6D9C3B284B3}"/>
              </a:ext>
            </a:extLst>
          </p:cNvPr>
          <p:cNvSpPr/>
          <p:nvPr/>
        </p:nvSpPr>
        <p:spPr>
          <a:xfrm>
            <a:off x="0" y="4915498"/>
            <a:ext cx="2494594" cy="507831"/>
          </a:xfrm>
          <a:prstGeom prst="rect">
            <a:avLst/>
          </a:prstGeom>
        </p:spPr>
        <p:txBody>
          <a:bodyPr wrap="none">
            <a:spAutoFit/>
          </a:bodyPr>
          <a:lstStyle/>
          <a:p>
            <a:r>
              <a:rPr lang="en-US" sz="1350" dirty="0"/>
              <a:t>© 2017 by American Educational</a:t>
            </a:r>
          </a:p>
          <a:p>
            <a:r>
              <a:rPr lang="en-US" sz="1350" dirty="0"/>
              <a:t> Research Association</a:t>
            </a:r>
          </a:p>
        </p:txBody>
      </p:sp>
    </p:spTree>
    <p:extLst>
      <p:ext uri="{BB962C8B-B14F-4D97-AF65-F5344CB8AC3E}">
        <p14:creationId xmlns:p14="http://schemas.microsoft.com/office/powerpoint/2010/main" val="775446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8" name="Picture 7" descr="This is a title and context slide that states the title of the presentation, Culturally Responsive Classroom Management Restoring Hope and Resiliency Through Classroom Communities">
            <a:extLst>
              <a:ext uri="{FF2B5EF4-FFF2-40B4-BE49-F238E27FC236}">
                <a16:creationId xmlns:a16="http://schemas.microsoft.com/office/drawing/2014/main" id="{BA6AC80E-5852-2F44-90A4-9A4336C36753}"/>
              </a:ext>
            </a:extLst>
          </p:cNvPr>
          <p:cNvPicPr>
            <a:picLocks noChangeAspect="1"/>
          </p:cNvPicPr>
          <p:nvPr/>
        </p:nvPicPr>
        <p:blipFill rotWithShape="1">
          <a:blip r:embed="rId3"/>
          <a:srcRect t="11242"/>
          <a:stretch/>
        </p:blipFill>
        <p:spPr>
          <a:xfrm>
            <a:off x="-15205" y="79648"/>
            <a:ext cx="9159205" cy="6778352"/>
          </a:xfrm>
          <a:prstGeom prst="rect">
            <a:avLst/>
          </a:prstGeom>
        </p:spPr>
      </p:pic>
      <p:sp>
        <p:nvSpPr>
          <p:cNvPr id="3" name="Title 2">
            <a:extLst>
              <a:ext uri="{FF2B5EF4-FFF2-40B4-BE49-F238E27FC236}">
                <a16:creationId xmlns:a16="http://schemas.microsoft.com/office/drawing/2014/main" id="{D9E78C2A-3379-2A4B-9959-566CB62DB8B2}"/>
              </a:ext>
            </a:extLst>
          </p:cNvPr>
          <p:cNvSpPr>
            <a:spLocks noGrp="1"/>
          </p:cNvSpPr>
          <p:nvPr>
            <p:ph type="title"/>
          </p:nvPr>
        </p:nvSpPr>
        <p:spPr>
          <a:xfrm>
            <a:off x="138953" y="4265175"/>
            <a:ext cx="8866094" cy="810400"/>
          </a:xfrm>
        </p:spPr>
        <p:txBody>
          <a:bodyPr/>
          <a:lstStyle/>
          <a:p>
            <a:r>
              <a:rPr lang="en-US" sz="2800" dirty="0"/>
              <a:t>Culturally Responsive Classroom Management</a:t>
            </a:r>
            <a:br>
              <a:rPr lang="en-US" sz="2800" dirty="0"/>
            </a:br>
            <a:r>
              <a:rPr lang="en-US" sz="2800" dirty="0"/>
              <a:t>Restoring Hope and Resiliency Through </a:t>
            </a:r>
            <a:br>
              <a:rPr lang="en-US" sz="2800" dirty="0"/>
            </a:br>
            <a:r>
              <a:rPr lang="en-US" sz="2800" dirty="0"/>
              <a:t>Classroom  Communities</a:t>
            </a:r>
          </a:p>
        </p:txBody>
      </p:sp>
      <p:sp>
        <p:nvSpPr>
          <p:cNvPr id="10" name="TextBox 9">
            <a:extLst>
              <a:ext uri="{FF2B5EF4-FFF2-40B4-BE49-F238E27FC236}">
                <a16:creationId xmlns:a16="http://schemas.microsoft.com/office/drawing/2014/main" id="{AA369918-D90F-4A45-92BB-01D7AE218921}"/>
              </a:ext>
            </a:extLst>
          </p:cNvPr>
          <p:cNvSpPr txBox="1"/>
          <p:nvPr/>
        </p:nvSpPr>
        <p:spPr>
          <a:xfrm>
            <a:off x="6366506" y="1854161"/>
            <a:ext cx="2777494" cy="1477328"/>
          </a:xfrm>
          <a:prstGeom prst="rect">
            <a:avLst/>
          </a:prstGeom>
          <a:noFill/>
        </p:spPr>
        <p:txBody>
          <a:bodyPr wrap="square" rtlCol="0">
            <a:spAutoFit/>
          </a:bodyPr>
          <a:lstStyle/>
          <a:p>
            <a:pPr marL="285750" indent="-285750">
              <a:buFont typeface="Arial" charset="0"/>
              <a:buChar char="•"/>
            </a:pPr>
            <a:r>
              <a:rPr lang="en-US" dirty="0"/>
              <a:t>Educator to Whole Class</a:t>
            </a:r>
          </a:p>
          <a:p>
            <a:pPr marL="285750" indent="-285750">
              <a:buFont typeface="Arial" charset="0"/>
              <a:buChar char="•"/>
            </a:pPr>
            <a:r>
              <a:rPr lang="en-US" dirty="0"/>
              <a:t>Educator to Student </a:t>
            </a:r>
          </a:p>
          <a:p>
            <a:pPr marL="285750" indent="-285750">
              <a:buFont typeface="Arial" charset="0"/>
              <a:buChar char="•"/>
            </a:pPr>
            <a:r>
              <a:rPr lang="en-US" dirty="0"/>
              <a:t>Student to Student</a:t>
            </a:r>
          </a:p>
          <a:p>
            <a:pPr marL="285750" indent="-285750">
              <a:buFont typeface="Arial" charset="0"/>
              <a:buChar char="•"/>
            </a:pPr>
            <a:r>
              <a:rPr lang="en-US" dirty="0"/>
              <a:t>Educator to Family</a:t>
            </a:r>
          </a:p>
          <a:p>
            <a:pPr marL="285750" indent="-285750">
              <a:buFont typeface="Arial" charset="0"/>
              <a:buChar char="•"/>
            </a:pPr>
            <a:r>
              <a:rPr lang="en-US" dirty="0"/>
              <a:t>Educator to Educator</a:t>
            </a:r>
          </a:p>
        </p:txBody>
      </p:sp>
    </p:spTree>
    <p:extLst>
      <p:ext uri="{BB962C8B-B14F-4D97-AF65-F5344CB8AC3E}">
        <p14:creationId xmlns:p14="http://schemas.microsoft.com/office/powerpoint/2010/main" val="196252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hidden="1">
            <a:extLst>
              <a:ext uri="{FF2B5EF4-FFF2-40B4-BE49-F238E27FC236}">
                <a16:creationId xmlns:a16="http://schemas.microsoft.com/office/drawing/2014/main" id="{B8C5D53E-6B35-427F-A916-D1E489967D74}"/>
              </a:ext>
            </a:extLst>
          </p:cNvPr>
          <p:cNvSpPr>
            <a:spLocks noGrp="1"/>
          </p:cNvSpPr>
          <p:nvPr>
            <p:ph type="title"/>
          </p:nvPr>
        </p:nvSpPr>
        <p:spPr/>
        <p:txBody>
          <a:bodyPr/>
          <a:lstStyle/>
          <a:p>
            <a:r>
              <a:rPr lang="en-US" dirty="0"/>
              <a:t>Intervention</a:t>
            </a:r>
          </a:p>
        </p:txBody>
      </p:sp>
      <p:sp>
        <p:nvSpPr>
          <p:cNvPr id="6" name="TextBox 5">
            <a:extLst>
              <a:ext uri="{FF2B5EF4-FFF2-40B4-BE49-F238E27FC236}">
                <a16:creationId xmlns:a16="http://schemas.microsoft.com/office/drawing/2014/main" id="{CB2980AD-475C-4742-A26F-397F116DD68C}"/>
              </a:ext>
            </a:extLst>
          </p:cNvPr>
          <p:cNvSpPr txBox="1"/>
          <p:nvPr/>
        </p:nvSpPr>
        <p:spPr>
          <a:xfrm>
            <a:off x="1528557" y="370081"/>
            <a:ext cx="5660135" cy="369332"/>
          </a:xfrm>
          <a:prstGeom prst="rect">
            <a:avLst/>
          </a:prstGeom>
          <a:noFill/>
        </p:spPr>
        <p:txBody>
          <a:bodyPr wrap="square" rtlCol="0">
            <a:spAutoFit/>
          </a:bodyPr>
          <a:lstStyle/>
          <a:p>
            <a:pPr algn="ctr"/>
            <a:r>
              <a:rPr lang="en-US" dirty="0">
                <a:latin typeface="Times" pitchFamily="2" charset="0"/>
              </a:rPr>
              <a:t>Intervention</a:t>
            </a:r>
            <a:endParaRPr lang="en-US" sz="2100" dirty="0">
              <a:latin typeface="Times" pitchFamily="2" charset="0"/>
            </a:endParaRPr>
          </a:p>
        </p:txBody>
      </p:sp>
      <p:sp>
        <p:nvSpPr>
          <p:cNvPr id="8" name="Rectangle 7">
            <a:extLst>
              <a:ext uri="{FF2B5EF4-FFF2-40B4-BE49-F238E27FC236}">
                <a16:creationId xmlns:a16="http://schemas.microsoft.com/office/drawing/2014/main" id="{8E0277D6-80A6-1141-AC42-EF1ACEAA0B74}"/>
              </a:ext>
              <a:ext uri="{C183D7F6-B498-43B3-948B-1728B52AA6E4}">
                <adec:decorative xmlns:adec="http://schemas.microsoft.com/office/drawing/2017/decorative" val="1"/>
              </a:ext>
            </a:extLst>
          </p:cNvPr>
          <p:cNvSpPr/>
          <p:nvPr/>
        </p:nvSpPr>
        <p:spPr>
          <a:xfrm>
            <a:off x="5190565" y="5980088"/>
            <a:ext cx="2494594" cy="507831"/>
          </a:xfrm>
          <a:prstGeom prst="rect">
            <a:avLst/>
          </a:prstGeom>
        </p:spPr>
        <p:txBody>
          <a:bodyPr wrap="none">
            <a:spAutoFit/>
          </a:bodyPr>
          <a:lstStyle/>
          <a:p>
            <a:r>
              <a:rPr lang="en-US" sz="1350" dirty="0"/>
              <a:t>© 2017 by American Educational</a:t>
            </a:r>
          </a:p>
          <a:p>
            <a:r>
              <a:rPr lang="en-US" sz="1350" dirty="0"/>
              <a:t> Research Association</a:t>
            </a:r>
          </a:p>
        </p:txBody>
      </p:sp>
      <p:pic>
        <p:nvPicPr>
          <p:cNvPr id="11" name="Content Placeholder 4" descr="This slide indicates the prevention and interventions">
            <a:extLst>
              <a:ext uri="{FF2B5EF4-FFF2-40B4-BE49-F238E27FC236}">
                <a16:creationId xmlns:a16="http://schemas.microsoft.com/office/drawing/2014/main" id="{FBDCAC8B-C785-E244-AE80-E484073ACC41}"/>
              </a:ext>
            </a:extLst>
          </p:cNvPr>
          <p:cNvPicPr>
            <a:picLocks noChangeAspect="1"/>
          </p:cNvPicPr>
          <p:nvPr/>
        </p:nvPicPr>
        <p:blipFill rotWithShape="1">
          <a:blip r:embed="rId2"/>
          <a:srcRect l="21342" t="84246" r="2839" b="5844"/>
          <a:stretch/>
        </p:blipFill>
        <p:spPr>
          <a:xfrm>
            <a:off x="1239154" y="4744869"/>
            <a:ext cx="6376289" cy="1055296"/>
          </a:xfrm>
          <a:prstGeom prst="rect">
            <a:avLst/>
          </a:prstGeom>
        </p:spPr>
      </p:pic>
      <p:sp>
        <p:nvSpPr>
          <p:cNvPr id="12" name="TextBox 11">
            <a:extLst>
              <a:ext uri="{FF2B5EF4-FFF2-40B4-BE49-F238E27FC236}">
                <a16:creationId xmlns:a16="http://schemas.microsoft.com/office/drawing/2014/main" id="{3BD76915-3B27-E843-B6E1-925792AF4CB1}"/>
              </a:ext>
            </a:extLst>
          </p:cNvPr>
          <p:cNvSpPr txBox="1"/>
          <p:nvPr/>
        </p:nvSpPr>
        <p:spPr>
          <a:xfrm>
            <a:off x="1528557" y="4393188"/>
            <a:ext cx="5660135" cy="369332"/>
          </a:xfrm>
          <a:prstGeom prst="rect">
            <a:avLst/>
          </a:prstGeom>
          <a:noFill/>
        </p:spPr>
        <p:txBody>
          <a:bodyPr wrap="square" rtlCol="0">
            <a:spAutoFit/>
          </a:bodyPr>
          <a:lstStyle/>
          <a:p>
            <a:pPr algn="ctr"/>
            <a:r>
              <a:rPr lang="en-US" dirty="0">
                <a:latin typeface="Times" pitchFamily="2" charset="0"/>
              </a:rPr>
              <a:t>Prevention and Intervention</a:t>
            </a:r>
          </a:p>
        </p:txBody>
      </p:sp>
      <p:sp>
        <p:nvSpPr>
          <p:cNvPr id="21" name="Content Placeholder 20" hidden="1">
            <a:extLst>
              <a:ext uri="{FF2B5EF4-FFF2-40B4-BE49-F238E27FC236}">
                <a16:creationId xmlns:a16="http://schemas.microsoft.com/office/drawing/2014/main" id="{189A2E3C-F790-4B4F-AF73-B72A74CA26AD}"/>
              </a:ext>
            </a:extLst>
          </p:cNvPr>
          <p:cNvSpPr>
            <a:spLocks noGrp="1"/>
          </p:cNvSpPr>
          <p:nvPr>
            <p:ph idx="1"/>
          </p:nvPr>
        </p:nvSpPr>
        <p:spPr/>
        <p:txBody>
          <a:bodyPr/>
          <a:lstStyle/>
          <a:p>
            <a:endParaRPr lang="en-US"/>
          </a:p>
        </p:txBody>
      </p:sp>
      <p:pic>
        <p:nvPicPr>
          <p:cNvPr id="22" name="Content Placeholder 4" descr="This slide indicates the interventions">
            <a:extLst>
              <a:ext uri="{FF2B5EF4-FFF2-40B4-BE49-F238E27FC236}">
                <a16:creationId xmlns:a16="http://schemas.microsoft.com/office/drawing/2014/main" id="{1F5253FB-4B34-4FCB-BF69-29656EB86CDA}"/>
              </a:ext>
            </a:extLst>
          </p:cNvPr>
          <p:cNvPicPr>
            <a:picLocks noChangeAspect="1"/>
          </p:cNvPicPr>
          <p:nvPr/>
        </p:nvPicPr>
        <p:blipFill rotWithShape="1">
          <a:blip r:embed="rId2"/>
          <a:srcRect l="21342" t="52414" r="2839" b="15395"/>
          <a:stretch/>
        </p:blipFill>
        <p:spPr>
          <a:xfrm>
            <a:off x="1285491" y="887359"/>
            <a:ext cx="6503539" cy="3496381"/>
          </a:xfrm>
          <a:prstGeom prst="rect">
            <a:avLst/>
          </a:prstGeom>
        </p:spPr>
      </p:pic>
    </p:spTree>
    <p:extLst>
      <p:ext uri="{BB962C8B-B14F-4D97-AF65-F5344CB8AC3E}">
        <p14:creationId xmlns:p14="http://schemas.microsoft.com/office/powerpoint/2010/main" val="2545246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a:spLocks noGrp="1"/>
          </p:cNvSpPr>
          <p:nvPr>
            <p:ph type="title"/>
          </p:nvPr>
        </p:nvSpPr>
        <p:spPr>
          <a:xfrm>
            <a:off x="-69328" y="2334390"/>
            <a:ext cx="9056309" cy="607800"/>
          </a:xfrm>
          <a:prstGeom prst="rect">
            <a:avLst/>
          </a:prstGeom>
        </p:spPr>
        <p:txBody>
          <a:bodyPr spcFirstLastPara="1" vert="horz" wrap="square" lIns="91425" tIns="91425" rIns="91425" bIns="91425" rtlCol="0" anchor="t" anchorCtr="0">
            <a:noAutofit/>
          </a:bodyPr>
          <a:lstStyle/>
          <a:p>
            <a:r>
              <a:rPr lang="en" sz="3200" dirty="0">
                <a:latin typeface="Arial"/>
                <a:ea typeface="Arial"/>
                <a:cs typeface="Arial"/>
                <a:sym typeface="Arial"/>
              </a:rPr>
              <a:t>Cultural Competency	</a:t>
            </a:r>
            <a:r>
              <a:rPr lang="en" sz="4000" dirty="0">
                <a:latin typeface="Arial"/>
                <a:ea typeface="Arial"/>
                <a:cs typeface="Arial"/>
                <a:sym typeface="Arial"/>
              </a:rPr>
              <a:t>	</a:t>
            </a:r>
            <a:endParaRPr sz="4000" dirty="0">
              <a:latin typeface="Arial"/>
              <a:ea typeface="Arial"/>
              <a:cs typeface="Arial"/>
              <a:sym typeface="Arial"/>
            </a:endParaRPr>
          </a:p>
        </p:txBody>
      </p:sp>
      <p:sp>
        <p:nvSpPr>
          <p:cNvPr id="144" name="Google Shape;144;p21"/>
          <p:cNvSpPr txBox="1">
            <a:spLocks noGrp="1"/>
          </p:cNvSpPr>
          <p:nvPr>
            <p:ph type="body" idx="1"/>
          </p:nvPr>
        </p:nvSpPr>
        <p:spPr>
          <a:xfrm>
            <a:off x="270136" y="3040393"/>
            <a:ext cx="8603728" cy="2384862"/>
          </a:xfrm>
          <a:prstGeom prst="rect">
            <a:avLst/>
          </a:prstGeom>
        </p:spPr>
        <p:txBody>
          <a:bodyPr spcFirstLastPara="1" vert="horz" wrap="square" lIns="91425" tIns="91425" rIns="91425" bIns="91425" rtlCol="0" anchor="t" anchorCtr="0">
            <a:noAutofit/>
          </a:bodyPr>
          <a:lstStyle/>
          <a:p>
            <a:pPr marL="0" indent="0" algn="ctr">
              <a:buNone/>
            </a:pPr>
            <a:r>
              <a:rPr lang="en" sz="2400" dirty="0">
                <a:solidFill>
                  <a:srgbClr val="000000"/>
                </a:solidFill>
                <a:latin typeface="Arial"/>
                <a:ea typeface="Arial"/>
                <a:cs typeface="Arial"/>
                <a:sym typeface="Arial"/>
              </a:rPr>
              <a:t>“The will and skill to create authentic and effective relationships across differences.”</a:t>
            </a:r>
          </a:p>
          <a:p>
            <a:pPr marL="0" indent="0" algn="r">
              <a:buNone/>
            </a:pPr>
            <a:r>
              <a:rPr lang="en" sz="1800" dirty="0">
                <a:solidFill>
                  <a:srgbClr val="000000"/>
                </a:solidFill>
                <a:latin typeface="Arial"/>
                <a:ea typeface="Arial"/>
                <a:cs typeface="Arial"/>
                <a:sym typeface="Arial"/>
              </a:rPr>
              <a:t>Gary Howard</a:t>
            </a:r>
          </a:p>
          <a:p>
            <a:pPr marL="0" indent="0">
              <a:buNone/>
            </a:pPr>
            <a:r>
              <a:rPr lang="en" sz="2400" dirty="0">
                <a:solidFill>
                  <a:srgbClr val="000000"/>
                </a:solidFill>
                <a:latin typeface="Arial"/>
                <a:ea typeface="Arial"/>
                <a:cs typeface="Arial"/>
                <a:sym typeface="Arial"/>
              </a:rPr>
              <a:t>The only way to increase hope and resiliency is through meaningful caring adult relationships.  This is the purpose of the school relationships at every level.</a:t>
            </a:r>
          </a:p>
          <a:p>
            <a:pPr marL="0" indent="0" algn="r">
              <a:buNone/>
            </a:pPr>
            <a:r>
              <a:rPr lang="en" sz="1800" dirty="0">
                <a:solidFill>
                  <a:srgbClr val="000000"/>
                </a:solidFill>
                <a:latin typeface="Arial"/>
                <a:ea typeface="Arial"/>
                <a:cs typeface="Arial"/>
                <a:sym typeface="Arial"/>
              </a:rPr>
              <a:t>Ben Ibale  </a:t>
            </a:r>
          </a:p>
          <a:p>
            <a:pPr marL="0" indent="0" algn="ctr">
              <a:buNone/>
            </a:pPr>
            <a:endParaRPr sz="2400" dirty="0">
              <a:solidFill>
                <a:srgbClr val="000000"/>
              </a:solidFill>
              <a:latin typeface="Arial"/>
              <a:ea typeface="Arial"/>
              <a:cs typeface="Arial"/>
              <a:sym typeface="Arial"/>
            </a:endParaRPr>
          </a:p>
        </p:txBody>
      </p:sp>
      <p:graphicFrame>
        <p:nvGraphicFramePr>
          <p:cNvPr id="4" name="Content Placeholder 7">
            <a:extLst>
              <a:ext uri="{FF2B5EF4-FFF2-40B4-BE49-F238E27FC236}">
                <a16:creationId xmlns:a16="http://schemas.microsoft.com/office/drawing/2014/main" id="{33586711-C902-7944-8BB6-8C66E61DB139}"/>
              </a:ext>
            </a:extLst>
          </p:cNvPr>
          <p:cNvGraphicFramePr>
            <a:graphicFrameLocks/>
          </p:cNvGraphicFramePr>
          <p:nvPr>
            <p:extLst>
              <p:ext uri="{D42A27DB-BD31-4B8C-83A1-F6EECF244321}">
                <p14:modId xmlns:p14="http://schemas.microsoft.com/office/powerpoint/2010/main" val="2587580056"/>
              </p:ext>
            </p:extLst>
          </p:nvPr>
        </p:nvGraphicFramePr>
        <p:xfrm>
          <a:off x="1086252" y="493147"/>
          <a:ext cx="7158179" cy="1743040"/>
        </p:xfrm>
        <a:graphic>
          <a:graphicData uri="http://schemas.openxmlformats.org/drawingml/2006/table">
            <a:tbl>
              <a:tblPr firstRow="1" bandRow="1">
                <a:tableStyleId>{5C22544A-7EE6-4342-B048-85BDC9FD1C3A}</a:tableStyleId>
              </a:tblPr>
              <a:tblGrid>
                <a:gridCol w="1117599">
                  <a:extLst>
                    <a:ext uri="{9D8B030D-6E8A-4147-A177-3AD203B41FA5}">
                      <a16:colId xmlns:a16="http://schemas.microsoft.com/office/drawing/2014/main" val="20000"/>
                    </a:ext>
                  </a:extLst>
                </a:gridCol>
                <a:gridCol w="927595">
                  <a:extLst>
                    <a:ext uri="{9D8B030D-6E8A-4147-A177-3AD203B41FA5}">
                      <a16:colId xmlns:a16="http://schemas.microsoft.com/office/drawing/2014/main" val="572637795"/>
                    </a:ext>
                  </a:extLst>
                </a:gridCol>
                <a:gridCol w="1022597">
                  <a:extLst>
                    <a:ext uri="{9D8B030D-6E8A-4147-A177-3AD203B41FA5}">
                      <a16:colId xmlns:a16="http://schemas.microsoft.com/office/drawing/2014/main" val="20004"/>
                    </a:ext>
                  </a:extLst>
                </a:gridCol>
                <a:gridCol w="1022597">
                  <a:extLst>
                    <a:ext uri="{9D8B030D-6E8A-4147-A177-3AD203B41FA5}">
                      <a16:colId xmlns:a16="http://schemas.microsoft.com/office/drawing/2014/main" val="20005"/>
                    </a:ext>
                  </a:extLst>
                </a:gridCol>
                <a:gridCol w="1022597">
                  <a:extLst>
                    <a:ext uri="{9D8B030D-6E8A-4147-A177-3AD203B41FA5}">
                      <a16:colId xmlns:a16="http://schemas.microsoft.com/office/drawing/2014/main" val="20001"/>
                    </a:ext>
                  </a:extLst>
                </a:gridCol>
                <a:gridCol w="1022597">
                  <a:extLst>
                    <a:ext uri="{9D8B030D-6E8A-4147-A177-3AD203B41FA5}">
                      <a16:colId xmlns:a16="http://schemas.microsoft.com/office/drawing/2014/main" val="20002"/>
                    </a:ext>
                  </a:extLst>
                </a:gridCol>
                <a:gridCol w="1022597">
                  <a:extLst>
                    <a:ext uri="{9D8B030D-6E8A-4147-A177-3AD203B41FA5}">
                      <a16:colId xmlns:a16="http://schemas.microsoft.com/office/drawing/2014/main" val="20003"/>
                    </a:ext>
                  </a:extLst>
                </a:gridCol>
              </a:tblGrid>
              <a:tr h="367894">
                <a:tc>
                  <a:txBody>
                    <a:bodyPr/>
                    <a:lstStyle/>
                    <a:p>
                      <a:endParaRPr lang="en-US" sz="1400" dirty="0"/>
                    </a:p>
                  </a:txBody>
                  <a:tcPr marL="68580" marR="68580" marT="34290" marB="34290"/>
                </a:tc>
                <a:tc>
                  <a:txBody>
                    <a:bodyPr/>
                    <a:lstStyle/>
                    <a:p>
                      <a:r>
                        <a:rPr lang="en-US" sz="1400" dirty="0"/>
                        <a:t>2018</a:t>
                      </a:r>
                    </a:p>
                  </a:txBody>
                  <a:tcPr marL="68580" marR="68580" marT="34290" marB="34290"/>
                </a:tc>
                <a:tc>
                  <a:txBody>
                    <a:bodyPr/>
                    <a:lstStyle/>
                    <a:p>
                      <a:r>
                        <a:rPr lang="en-US" sz="1400" dirty="0"/>
                        <a:t>2017</a:t>
                      </a:r>
                    </a:p>
                  </a:txBody>
                  <a:tcPr marL="68580" marR="68580" marT="34290" marB="34290"/>
                </a:tc>
                <a:tc>
                  <a:txBody>
                    <a:bodyPr/>
                    <a:lstStyle/>
                    <a:p>
                      <a:r>
                        <a:rPr lang="en-US" sz="1400" dirty="0"/>
                        <a:t>2016</a:t>
                      </a:r>
                    </a:p>
                  </a:txBody>
                  <a:tcPr marL="68580" marR="68580" marT="34290" marB="34290"/>
                </a:tc>
                <a:tc>
                  <a:txBody>
                    <a:bodyPr/>
                    <a:lstStyle/>
                    <a:p>
                      <a:r>
                        <a:rPr lang="en-US" sz="1400" dirty="0"/>
                        <a:t>2015</a:t>
                      </a:r>
                    </a:p>
                  </a:txBody>
                  <a:tcPr marL="68580" marR="68580" marT="34290" marB="34290"/>
                </a:tc>
                <a:tc>
                  <a:txBody>
                    <a:bodyPr/>
                    <a:lstStyle/>
                    <a:p>
                      <a:r>
                        <a:rPr lang="en-US" sz="1400" dirty="0"/>
                        <a:t>2014</a:t>
                      </a:r>
                    </a:p>
                  </a:txBody>
                  <a:tcPr marL="68580" marR="68580" marT="34290" marB="34290"/>
                </a:tc>
                <a:tc>
                  <a:txBody>
                    <a:bodyPr/>
                    <a:lstStyle/>
                    <a:p>
                      <a:r>
                        <a:rPr lang="en-US" sz="1400" dirty="0"/>
                        <a:t>2013</a:t>
                      </a:r>
                    </a:p>
                  </a:txBody>
                  <a:tcPr marL="68580" marR="68580" marT="34290" marB="34290"/>
                </a:tc>
                <a:extLst>
                  <a:ext uri="{0D108BD9-81ED-4DB2-BD59-A6C34878D82A}">
                    <a16:rowId xmlns:a16="http://schemas.microsoft.com/office/drawing/2014/main" val="10000"/>
                  </a:ext>
                </a:extLst>
              </a:tr>
              <a:tr h="503626">
                <a:tc>
                  <a:txBody>
                    <a:bodyPr/>
                    <a:lstStyle/>
                    <a:p>
                      <a:r>
                        <a:rPr lang="en-US" sz="1400" dirty="0"/>
                        <a:t>Hopeful</a:t>
                      </a:r>
                    </a:p>
                  </a:txBody>
                  <a:tcPr marL="68580" marR="68580" marT="34290" marB="34290"/>
                </a:tc>
                <a:tc>
                  <a:txBody>
                    <a:bodyPr/>
                    <a:lstStyle/>
                    <a:p>
                      <a:r>
                        <a:rPr lang="en-US" sz="1400" dirty="0"/>
                        <a:t>43%</a:t>
                      </a:r>
                    </a:p>
                  </a:txBody>
                  <a:tcPr marL="68580" marR="68580" marT="34290" marB="34290"/>
                </a:tc>
                <a:tc>
                  <a:txBody>
                    <a:bodyPr/>
                    <a:lstStyle/>
                    <a:p>
                      <a:r>
                        <a:rPr lang="en-US" sz="1400" dirty="0"/>
                        <a:t>46%</a:t>
                      </a:r>
                    </a:p>
                  </a:txBody>
                  <a:tcPr marL="68580" marR="68580" marT="34290" marB="34290"/>
                </a:tc>
                <a:tc>
                  <a:txBody>
                    <a:bodyPr/>
                    <a:lstStyle/>
                    <a:p>
                      <a:r>
                        <a:rPr lang="en-US" sz="1400" dirty="0"/>
                        <a:t>47%</a:t>
                      </a:r>
                    </a:p>
                    <a:p>
                      <a:endParaRPr lang="en-US" sz="1400" dirty="0"/>
                    </a:p>
                  </a:txBody>
                  <a:tcPr marL="68580" marR="68580" marT="34290" marB="34290"/>
                </a:tc>
                <a:tc>
                  <a:txBody>
                    <a:bodyPr/>
                    <a:lstStyle/>
                    <a:p>
                      <a:r>
                        <a:rPr lang="en-US" sz="1400" dirty="0"/>
                        <a:t>48%</a:t>
                      </a:r>
                    </a:p>
                  </a:txBody>
                  <a:tcPr marL="68580" marR="68580" marT="34290" marB="34290"/>
                </a:tc>
                <a:tc>
                  <a:txBody>
                    <a:bodyPr/>
                    <a:lstStyle/>
                    <a:p>
                      <a:r>
                        <a:rPr lang="en-US" sz="1400" dirty="0"/>
                        <a:t>53%</a:t>
                      </a:r>
                    </a:p>
                  </a:txBody>
                  <a:tcPr marL="68580" marR="68580" marT="34290" marB="34290"/>
                </a:tc>
                <a:tc>
                  <a:txBody>
                    <a:bodyPr/>
                    <a:lstStyle/>
                    <a:p>
                      <a:r>
                        <a:rPr lang="en-US" sz="1400" dirty="0"/>
                        <a:t>54%</a:t>
                      </a:r>
                    </a:p>
                  </a:txBody>
                  <a:tcPr marL="68580" marR="68580" marT="34290" marB="34290"/>
                </a:tc>
                <a:extLst>
                  <a:ext uri="{0D108BD9-81ED-4DB2-BD59-A6C34878D82A}">
                    <a16:rowId xmlns:a16="http://schemas.microsoft.com/office/drawing/2014/main" val="10001"/>
                  </a:ext>
                </a:extLst>
              </a:tr>
              <a:tr h="367894">
                <a:tc>
                  <a:txBody>
                    <a:bodyPr/>
                    <a:lstStyle/>
                    <a:p>
                      <a:r>
                        <a:rPr lang="en-US" sz="1400" dirty="0"/>
                        <a:t>Stuck</a:t>
                      </a:r>
                    </a:p>
                  </a:txBody>
                  <a:tcPr marL="68580" marR="68580" marT="34290" marB="34290"/>
                </a:tc>
                <a:tc>
                  <a:txBody>
                    <a:bodyPr/>
                    <a:lstStyle/>
                    <a:p>
                      <a:r>
                        <a:rPr lang="en-US" sz="1400" dirty="0"/>
                        <a:t>36%</a:t>
                      </a:r>
                    </a:p>
                  </a:txBody>
                  <a:tcPr marL="68580" marR="68580" marT="34290" marB="34290"/>
                </a:tc>
                <a:tc>
                  <a:txBody>
                    <a:bodyPr/>
                    <a:lstStyle/>
                    <a:p>
                      <a:r>
                        <a:rPr lang="en-US" sz="1400" dirty="0"/>
                        <a:t>34%</a:t>
                      </a:r>
                    </a:p>
                  </a:txBody>
                  <a:tcPr marL="68580" marR="68580" marT="34290" marB="34290"/>
                </a:tc>
                <a:tc>
                  <a:txBody>
                    <a:bodyPr/>
                    <a:lstStyle/>
                    <a:p>
                      <a:r>
                        <a:rPr lang="en-US" sz="1400" dirty="0"/>
                        <a:t>34%</a:t>
                      </a:r>
                    </a:p>
                  </a:txBody>
                  <a:tcPr marL="68580" marR="68580" marT="34290" marB="34290"/>
                </a:tc>
                <a:tc>
                  <a:txBody>
                    <a:bodyPr/>
                    <a:lstStyle/>
                    <a:p>
                      <a:r>
                        <a:rPr lang="en-US" sz="1400" dirty="0"/>
                        <a:t>34%</a:t>
                      </a:r>
                    </a:p>
                  </a:txBody>
                  <a:tcPr marL="68580" marR="68580" marT="34290" marB="34290"/>
                </a:tc>
                <a:tc>
                  <a:txBody>
                    <a:bodyPr/>
                    <a:lstStyle/>
                    <a:p>
                      <a:r>
                        <a:rPr lang="en-US" sz="1400" dirty="0"/>
                        <a:t>33%</a:t>
                      </a:r>
                    </a:p>
                  </a:txBody>
                  <a:tcPr marL="68580" marR="68580" marT="34290" marB="34290"/>
                </a:tc>
                <a:tc>
                  <a:txBody>
                    <a:bodyPr/>
                    <a:lstStyle/>
                    <a:p>
                      <a:r>
                        <a:rPr lang="en-US" sz="1400" dirty="0"/>
                        <a:t>32%</a:t>
                      </a:r>
                    </a:p>
                  </a:txBody>
                  <a:tcPr marL="68580" marR="68580" marT="34290" marB="34290"/>
                </a:tc>
                <a:extLst>
                  <a:ext uri="{0D108BD9-81ED-4DB2-BD59-A6C34878D82A}">
                    <a16:rowId xmlns:a16="http://schemas.microsoft.com/office/drawing/2014/main" val="10002"/>
                  </a:ext>
                </a:extLst>
              </a:tr>
              <a:tr h="503626">
                <a:tc>
                  <a:txBody>
                    <a:bodyPr/>
                    <a:lstStyle/>
                    <a:p>
                      <a:r>
                        <a:rPr lang="en-US" sz="1400" dirty="0"/>
                        <a:t>Discouraged</a:t>
                      </a:r>
                    </a:p>
                  </a:txBody>
                  <a:tcPr marL="68580" marR="68580" marT="34290" marB="34290"/>
                </a:tc>
                <a:tc>
                  <a:txBody>
                    <a:bodyPr/>
                    <a:lstStyle/>
                    <a:p>
                      <a:r>
                        <a:rPr lang="en-US" sz="1400" dirty="0"/>
                        <a:t>21%</a:t>
                      </a:r>
                    </a:p>
                  </a:txBody>
                  <a:tcPr marL="68580" marR="68580" marT="34290" marB="34290"/>
                </a:tc>
                <a:tc>
                  <a:txBody>
                    <a:bodyPr/>
                    <a:lstStyle/>
                    <a:p>
                      <a:r>
                        <a:rPr lang="en-US" sz="1400" dirty="0"/>
                        <a:t>20%</a:t>
                      </a:r>
                    </a:p>
                  </a:txBody>
                  <a:tcPr marL="68580" marR="68580" marT="34290" marB="34290"/>
                </a:tc>
                <a:tc>
                  <a:txBody>
                    <a:bodyPr/>
                    <a:lstStyle/>
                    <a:p>
                      <a:r>
                        <a:rPr lang="en-US" sz="1400" dirty="0"/>
                        <a:t>19%</a:t>
                      </a:r>
                    </a:p>
                  </a:txBody>
                  <a:tcPr marL="68580" marR="68580" marT="34290" marB="34290"/>
                </a:tc>
                <a:tc>
                  <a:txBody>
                    <a:bodyPr/>
                    <a:lstStyle/>
                    <a:p>
                      <a:r>
                        <a:rPr lang="en-US" sz="1400" dirty="0"/>
                        <a:t>18%</a:t>
                      </a:r>
                    </a:p>
                  </a:txBody>
                  <a:tcPr marL="68580" marR="68580" marT="34290" marB="34290"/>
                </a:tc>
                <a:tc>
                  <a:txBody>
                    <a:bodyPr/>
                    <a:lstStyle/>
                    <a:p>
                      <a:r>
                        <a:rPr lang="en-US" sz="1400" dirty="0"/>
                        <a:t>14%</a:t>
                      </a:r>
                    </a:p>
                  </a:txBody>
                  <a:tcPr marL="68580" marR="68580" marT="34290" marB="34290"/>
                </a:tc>
                <a:tc>
                  <a:txBody>
                    <a:bodyPr/>
                    <a:lstStyle/>
                    <a:p>
                      <a:r>
                        <a:rPr lang="en-US" sz="1400" dirty="0"/>
                        <a:t>15%</a:t>
                      </a:r>
                    </a:p>
                  </a:txBody>
                  <a:tcPr marL="68580" marR="68580" marT="34290" marB="3429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618347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WEA Professional Development Zones"/>
          <p:cNvSpPr txBox="1">
            <a:spLocks noGrp="1"/>
          </p:cNvSpPr>
          <p:nvPr>
            <p:ph type="title"/>
          </p:nvPr>
        </p:nvSpPr>
        <p:spPr>
          <a:prstGeom prst="rect">
            <a:avLst/>
          </a:prstGeom>
        </p:spPr>
        <p:txBody>
          <a:bodyPr>
            <a:normAutofit fontScale="90000"/>
          </a:bodyPr>
          <a:lstStyle>
            <a:lvl1pPr defTabSz="467359">
              <a:spcBef>
                <a:spcPts val="2200"/>
              </a:spcBef>
              <a:defRPr sz="4800"/>
            </a:lvl1pPr>
          </a:lstStyle>
          <a:p>
            <a:r>
              <a:t>WEA Professional Development Zones</a:t>
            </a:r>
          </a:p>
        </p:txBody>
      </p:sp>
      <p:pic>
        <p:nvPicPr>
          <p:cNvPr id="219" name="Image" descr="Image"/>
          <p:cNvPicPr>
            <a:picLocks noChangeAspect="1"/>
          </p:cNvPicPr>
          <p:nvPr/>
        </p:nvPicPr>
        <p:blipFill>
          <a:blip r:embed="rId2"/>
          <a:srcRect l="1211" t="3883" r="1211" b="15374"/>
          <a:stretch>
            <a:fillRect/>
          </a:stretch>
        </p:blipFill>
        <p:spPr>
          <a:xfrm>
            <a:off x="1022728" y="1625498"/>
            <a:ext cx="7098591" cy="4405444"/>
          </a:xfrm>
          <a:prstGeom prst="rect">
            <a:avLst/>
          </a:prstGeom>
          <a:ln w="12700">
            <a:miter lim="400000"/>
          </a:ln>
        </p:spPr>
      </p:pic>
    </p:spTree>
    <p:extLst>
      <p:ext uri="{BB962C8B-B14F-4D97-AF65-F5344CB8AC3E}">
        <p14:creationId xmlns:p14="http://schemas.microsoft.com/office/powerpoint/2010/main" val="53392719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Professional Development Training on Issues of Equity"/>
          <p:cNvSpPr txBox="1">
            <a:spLocks noGrp="1"/>
          </p:cNvSpPr>
          <p:nvPr>
            <p:ph type="body" idx="13"/>
          </p:nvPr>
        </p:nvSpPr>
        <p:spPr>
          <a:prstGeom prst="rect">
            <a:avLst/>
          </a:prstGeom>
        </p:spPr>
        <p:txBody>
          <a:bodyPr/>
          <a:lstStyle/>
          <a:p>
            <a:r>
              <a:rPr dirty="0">
                <a:solidFill>
                  <a:schemeClr val="bg1"/>
                </a:solidFill>
              </a:rPr>
              <a:t>Professional Development Training on Issues of Equity</a:t>
            </a:r>
          </a:p>
        </p:txBody>
      </p:sp>
      <p:sp>
        <p:nvSpPr>
          <p:cNvPr id="229" name="Educator Lead Training Cadres"/>
          <p:cNvSpPr txBox="1">
            <a:spLocks noGrp="1"/>
          </p:cNvSpPr>
          <p:nvPr>
            <p:ph type="title"/>
          </p:nvPr>
        </p:nvSpPr>
        <p:spPr>
          <a:xfrm>
            <a:off x="457200" y="550069"/>
            <a:ext cx="8229600" cy="1143000"/>
          </a:xfrm>
          <a:prstGeom prst="rect">
            <a:avLst/>
          </a:prstGeom>
        </p:spPr>
        <p:txBody>
          <a:bodyPr>
            <a:normAutofit fontScale="90000"/>
          </a:bodyPr>
          <a:lstStyle/>
          <a:p>
            <a:pPr lvl="1" defTabSz="328600">
              <a:spcBef>
                <a:spcPts val="1547"/>
              </a:spcBef>
              <a:defRPr sz="4800"/>
            </a:pPr>
            <a:r>
              <a:rPr dirty="0">
                <a:solidFill>
                  <a:schemeClr val="bg1"/>
                </a:solidFill>
              </a:rPr>
              <a:t>Educator Lead Training Cadres</a:t>
            </a:r>
          </a:p>
        </p:txBody>
      </p:sp>
      <p:sp>
        <p:nvSpPr>
          <p:cNvPr id="230" name="Culturally Responsive Classroom Management…"/>
          <p:cNvSpPr txBox="1">
            <a:spLocks noGrp="1"/>
          </p:cNvSpPr>
          <p:nvPr>
            <p:ph type="body" idx="1"/>
          </p:nvPr>
        </p:nvSpPr>
        <p:spPr>
          <a:prstGeom prst="rect">
            <a:avLst/>
          </a:prstGeom>
        </p:spPr>
        <p:txBody>
          <a:bodyPr/>
          <a:lstStyle/>
          <a:p>
            <a:r>
              <a:rPr dirty="0">
                <a:solidFill>
                  <a:schemeClr val="bg1"/>
                </a:solidFill>
              </a:rPr>
              <a:t>Culturally Responsive Classroom Management </a:t>
            </a:r>
          </a:p>
          <a:p>
            <a:pPr lvl="1">
              <a:buClrTx/>
              <a:buSzPct val="40000"/>
              <a:buFontTx/>
              <a:buBlip>
                <a:blip r:embed="rId2"/>
              </a:buBlip>
            </a:pPr>
            <a:r>
              <a:rPr dirty="0">
                <a:solidFill>
                  <a:schemeClr val="bg1"/>
                </a:solidFill>
              </a:rPr>
              <a:t>Education Support Professionals </a:t>
            </a:r>
          </a:p>
          <a:p>
            <a:pPr lvl="1">
              <a:buClrTx/>
              <a:buSzPct val="40000"/>
              <a:buFontTx/>
              <a:buBlip>
                <a:blip r:embed="rId2"/>
              </a:buBlip>
            </a:pPr>
            <a:r>
              <a:rPr dirty="0">
                <a:solidFill>
                  <a:schemeClr val="bg1"/>
                </a:solidFill>
              </a:rPr>
              <a:t>Certificated Employees</a:t>
            </a:r>
          </a:p>
          <a:p>
            <a:pPr lvl="1">
              <a:buClrTx/>
              <a:buSzPct val="40000"/>
              <a:buFontTx/>
              <a:buBlip>
                <a:blip r:embed="rId2"/>
              </a:buBlip>
            </a:pPr>
            <a:r>
              <a:rPr dirty="0">
                <a:solidFill>
                  <a:schemeClr val="bg1"/>
                </a:solidFill>
              </a:rPr>
              <a:t>$450,000 NEA Grant</a:t>
            </a:r>
          </a:p>
          <a:p>
            <a:r>
              <a:rPr dirty="0">
                <a:solidFill>
                  <a:schemeClr val="bg1"/>
                </a:solidFill>
              </a:rPr>
              <a:t>ELL Culture, Language and Equity (ESP, Certs)</a:t>
            </a:r>
          </a:p>
        </p:txBody>
      </p:sp>
    </p:spTree>
    <p:extLst>
      <p:ext uri="{BB962C8B-B14F-4D97-AF65-F5344CB8AC3E}">
        <p14:creationId xmlns:p14="http://schemas.microsoft.com/office/powerpoint/2010/main" val="8901336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C53C8-AA29-7541-8D5E-3960DD721314}"/>
              </a:ext>
            </a:extLst>
          </p:cNvPr>
          <p:cNvSpPr>
            <a:spLocks noGrp="1"/>
          </p:cNvSpPr>
          <p:nvPr>
            <p:ph type="title"/>
          </p:nvPr>
        </p:nvSpPr>
        <p:spPr>
          <a:xfrm>
            <a:off x="285750" y="1344106"/>
            <a:ext cx="8572500" cy="508992"/>
          </a:xfrm>
        </p:spPr>
        <p:txBody>
          <a:bodyPr>
            <a:noAutofit/>
          </a:bodyPr>
          <a:lstStyle/>
          <a:p>
            <a:pPr algn="l"/>
            <a:r>
              <a:rPr lang="en-US" sz="3200" dirty="0">
                <a:solidFill>
                  <a:schemeClr val="bg1"/>
                </a:solidFill>
              </a:rPr>
              <a:t>Goal 1:  Improve school conditions for student learning by tracking student discipline data, individual staff survey, and classroom/climate each of the three years of the grant. </a:t>
            </a:r>
          </a:p>
        </p:txBody>
      </p:sp>
      <p:sp>
        <p:nvSpPr>
          <p:cNvPr id="4" name="Text Placeholder 3">
            <a:extLst>
              <a:ext uri="{FF2B5EF4-FFF2-40B4-BE49-F238E27FC236}">
                <a16:creationId xmlns:a16="http://schemas.microsoft.com/office/drawing/2014/main" id="{3CAC29E2-3554-E349-80A7-A675ECEA5797}"/>
              </a:ext>
            </a:extLst>
          </p:cNvPr>
          <p:cNvSpPr>
            <a:spLocks noGrp="1"/>
          </p:cNvSpPr>
          <p:nvPr>
            <p:ph type="body" idx="1"/>
          </p:nvPr>
        </p:nvSpPr>
        <p:spPr>
          <a:xfrm>
            <a:off x="285750" y="2798956"/>
            <a:ext cx="8572500" cy="3763154"/>
          </a:xfrm>
        </p:spPr>
        <p:txBody>
          <a:bodyPr>
            <a:normAutofit fontScale="70000" lnSpcReduction="20000"/>
          </a:bodyPr>
          <a:lstStyle/>
          <a:p>
            <a:br>
              <a:rPr lang="en-US" dirty="0">
                <a:solidFill>
                  <a:schemeClr val="bg1"/>
                </a:solidFill>
              </a:rPr>
            </a:br>
            <a:br>
              <a:rPr lang="en-US" dirty="0">
                <a:solidFill>
                  <a:schemeClr val="bg1"/>
                </a:solidFill>
              </a:rPr>
            </a:br>
            <a:r>
              <a:rPr lang="en-US" dirty="0">
                <a:solidFill>
                  <a:schemeClr val="bg1"/>
                </a:solidFill>
              </a:rPr>
              <a:t>-Due to the new PD Network system, evaluations have been inputted by participants electronically after the training has completed as part of the WEA Washington State clock hour system.  Unfortunately, that has created a significant loss of survey feedback from participants so we are planning to return to the traditional pencil/pen Educator CRCM satisfaction survey.  Our Culturally Responsive Strategies Trainings continue to score very high on our training evaluations with an average  </a:t>
            </a:r>
            <a:br>
              <a:rPr lang="en-US" dirty="0">
                <a:solidFill>
                  <a:schemeClr val="bg1"/>
                </a:solidFill>
              </a:rPr>
            </a:br>
            <a:r>
              <a:rPr lang="en-US" dirty="0">
                <a:solidFill>
                  <a:schemeClr val="bg1"/>
                </a:solidFill>
              </a:rPr>
              <a:t>4.24/5.0 Strategies to improve effectiveness </a:t>
            </a:r>
            <a:br>
              <a:rPr lang="en-US" dirty="0">
                <a:solidFill>
                  <a:schemeClr val="bg1"/>
                </a:solidFill>
              </a:rPr>
            </a:br>
            <a:r>
              <a:rPr lang="en-US" dirty="0">
                <a:solidFill>
                  <a:schemeClr val="bg1"/>
                </a:solidFill>
              </a:rPr>
              <a:t>4.05/5.0 Instructor modified instruction </a:t>
            </a:r>
            <a:br>
              <a:rPr lang="en-US" dirty="0">
                <a:solidFill>
                  <a:schemeClr val="bg1"/>
                </a:solidFill>
              </a:rPr>
            </a:br>
            <a:r>
              <a:rPr lang="en-US" dirty="0">
                <a:solidFill>
                  <a:schemeClr val="bg1"/>
                </a:solidFill>
              </a:rPr>
              <a:t>4.14/5.0 Participant will change behavior on job </a:t>
            </a:r>
          </a:p>
        </p:txBody>
      </p:sp>
    </p:spTree>
    <p:extLst>
      <p:ext uri="{BB962C8B-B14F-4D97-AF65-F5344CB8AC3E}">
        <p14:creationId xmlns:p14="http://schemas.microsoft.com/office/powerpoint/2010/main" val="110803429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8C53C8-AA29-7541-8D5E-3960DD721314}"/>
              </a:ext>
            </a:extLst>
          </p:cNvPr>
          <p:cNvSpPr>
            <a:spLocks noGrp="1"/>
          </p:cNvSpPr>
          <p:nvPr>
            <p:ph type="title"/>
          </p:nvPr>
        </p:nvSpPr>
        <p:spPr>
          <a:xfrm>
            <a:off x="285750" y="1009569"/>
            <a:ext cx="8572500" cy="508992"/>
          </a:xfrm>
        </p:spPr>
        <p:txBody>
          <a:bodyPr>
            <a:noAutofit/>
          </a:bodyPr>
          <a:lstStyle/>
          <a:p>
            <a:pPr algn="l"/>
            <a:r>
              <a:rPr lang="en-US" sz="2800" dirty="0">
                <a:solidFill>
                  <a:schemeClr val="bg1"/>
                </a:solidFill>
              </a:rPr>
              <a:t>Goal #2:  Identify and train 50 instructional leaders to serve as CRCM Regional Trainers.  The CRCM Trainers will receive professional development training on the following: WEA Instructional Leaders on CRCM, Educational Professional Issue Organizers.</a:t>
            </a:r>
          </a:p>
        </p:txBody>
      </p:sp>
      <p:sp>
        <p:nvSpPr>
          <p:cNvPr id="4" name="Text Placeholder 3">
            <a:extLst>
              <a:ext uri="{FF2B5EF4-FFF2-40B4-BE49-F238E27FC236}">
                <a16:creationId xmlns:a16="http://schemas.microsoft.com/office/drawing/2014/main" id="{3CAC29E2-3554-E349-80A7-A675ECEA5797}"/>
              </a:ext>
            </a:extLst>
          </p:cNvPr>
          <p:cNvSpPr>
            <a:spLocks noGrp="1"/>
          </p:cNvSpPr>
          <p:nvPr>
            <p:ph type="body" idx="1"/>
          </p:nvPr>
        </p:nvSpPr>
        <p:spPr>
          <a:xfrm>
            <a:off x="89599" y="2399362"/>
            <a:ext cx="8867937" cy="4295180"/>
          </a:xfrm>
        </p:spPr>
        <p:txBody>
          <a:bodyPr>
            <a:normAutofit fontScale="85000" lnSpcReduction="10000"/>
          </a:bodyPr>
          <a:lstStyle/>
          <a:p>
            <a:br>
              <a:rPr lang="en-US" dirty="0">
                <a:solidFill>
                  <a:schemeClr val="bg1"/>
                </a:solidFill>
              </a:rPr>
            </a:br>
            <a:r>
              <a:rPr lang="en-US" dirty="0">
                <a:solidFill>
                  <a:schemeClr val="bg1"/>
                </a:solidFill>
              </a:rPr>
              <a:t>WEA has 74 Certificated Trainers, and 8 ESP Trainers.  Due to the increased demand in district wide implementation, CRS is investing a larger number of trainers at each collaborative district in order build sustainability and capacity within their own equity leaders among their staff of educators.  </a:t>
            </a:r>
            <a:br>
              <a:rPr lang="en-US" dirty="0">
                <a:solidFill>
                  <a:schemeClr val="bg1"/>
                </a:solidFill>
              </a:rPr>
            </a:br>
            <a:r>
              <a:rPr lang="en-US" dirty="0">
                <a:solidFill>
                  <a:schemeClr val="bg1"/>
                </a:solidFill>
              </a:rPr>
              <a:t>• Spokane EA – 6 new trainer at August 14-16, 2019 TOT</a:t>
            </a:r>
            <a:br>
              <a:rPr lang="en-US" dirty="0">
                <a:solidFill>
                  <a:schemeClr val="bg1"/>
                </a:solidFill>
              </a:rPr>
            </a:br>
            <a:r>
              <a:rPr lang="en-US" dirty="0">
                <a:solidFill>
                  <a:schemeClr val="bg1"/>
                </a:solidFill>
              </a:rPr>
              <a:t>• Marysville EA – 7 new trainer at August 14-16, 2019 TOT</a:t>
            </a:r>
            <a:br>
              <a:rPr lang="en-US" dirty="0">
                <a:solidFill>
                  <a:schemeClr val="bg1"/>
                </a:solidFill>
              </a:rPr>
            </a:br>
            <a:r>
              <a:rPr lang="en-US" dirty="0">
                <a:solidFill>
                  <a:schemeClr val="bg1"/>
                </a:solidFill>
              </a:rPr>
              <a:t>• Central Kitsap – 5 new trainers at August 14-16, 2019 TOT</a:t>
            </a:r>
          </a:p>
        </p:txBody>
      </p:sp>
    </p:spTree>
    <p:extLst>
      <p:ext uri="{BB962C8B-B14F-4D97-AF65-F5344CB8AC3E}">
        <p14:creationId xmlns:p14="http://schemas.microsoft.com/office/powerpoint/2010/main" val="313463808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481BDF-4DFA-5845-A6B8-C53B7490BC1B}"/>
              </a:ext>
            </a:extLst>
          </p:cNvPr>
          <p:cNvSpPr>
            <a:spLocks noGrp="1"/>
          </p:cNvSpPr>
          <p:nvPr>
            <p:ph type="title"/>
          </p:nvPr>
        </p:nvSpPr>
        <p:spPr>
          <a:xfrm>
            <a:off x="285750" y="746462"/>
            <a:ext cx="8572500" cy="508992"/>
          </a:xfrm>
        </p:spPr>
        <p:txBody>
          <a:bodyPr>
            <a:noAutofit/>
          </a:bodyPr>
          <a:lstStyle/>
          <a:p>
            <a:pPr algn="l"/>
            <a:r>
              <a:rPr lang="en-US" sz="3200" dirty="0">
                <a:solidFill>
                  <a:schemeClr val="bg1"/>
                </a:solidFill>
              </a:rPr>
              <a:t>Goal #3:  Train 11,107 educators in three years directly impacting the student success of 355,425 public school children.</a:t>
            </a:r>
          </a:p>
        </p:txBody>
      </p:sp>
      <p:sp>
        <p:nvSpPr>
          <p:cNvPr id="4" name="Text Placeholder 3">
            <a:extLst>
              <a:ext uri="{FF2B5EF4-FFF2-40B4-BE49-F238E27FC236}">
                <a16:creationId xmlns:a16="http://schemas.microsoft.com/office/drawing/2014/main" id="{04EEA34E-A67C-3140-B2A8-5D1F32573908}"/>
              </a:ext>
            </a:extLst>
          </p:cNvPr>
          <p:cNvSpPr>
            <a:spLocks noGrp="1"/>
          </p:cNvSpPr>
          <p:nvPr>
            <p:ph type="body" idx="1"/>
          </p:nvPr>
        </p:nvSpPr>
        <p:spPr>
          <a:xfrm>
            <a:off x="187675" y="2669825"/>
            <a:ext cx="8572500" cy="4295180"/>
          </a:xfrm>
        </p:spPr>
        <p:txBody>
          <a:bodyPr/>
          <a:lstStyle/>
          <a:p>
            <a:r>
              <a:rPr lang="en-US" dirty="0">
                <a:solidFill>
                  <a:schemeClr val="bg1"/>
                </a:solidFill>
              </a:rPr>
              <a:t>- Goal in year one 800-1100, trained 3629,</a:t>
            </a:r>
            <a:br>
              <a:rPr lang="en-US" dirty="0">
                <a:solidFill>
                  <a:schemeClr val="bg1"/>
                </a:solidFill>
              </a:rPr>
            </a:br>
            <a:r>
              <a:rPr lang="en-US" dirty="0">
                <a:solidFill>
                  <a:schemeClr val="bg1"/>
                </a:solidFill>
              </a:rPr>
              <a:t>- Goal in year two 1000-1300, trained 2699 </a:t>
            </a:r>
            <a:br>
              <a:rPr lang="en-US" dirty="0">
                <a:solidFill>
                  <a:schemeClr val="bg1"/>
                </a:solidFill>
              </a:rPr>
            </a:br>
            <a:r>
              <a:rPr lang="en-US" dirty="0">
                <a:solidFill>
                  <a:schemeClr val="bg1"/>
                </a:solidFill>
              </a:rPr>
              <a:t>- Goal in year three 1200-1500, trained 1480</a:t>
            </a:r>
          </a:p>
          <a:p>
            <a:r>
              <a:rPr lang="en-US" dirty="0">
                <a:solidFill>
                  <a:schemeClr val="bg1"/>
                </a:solidFill>
              </a:rPr>
              <a:t>  We have our largest trainings happening in August 2019.</a:t>
            </a:r>
          </a:p>
        </p:txBody>
      </p:sp>
    </p:spTree>
    <p:extLst>
      <p:ext uri="{BB962C8B-B14F-4D97-AF65-F5344CB8AC3E}">
        <p14:creationId xmlns:p14="http://schemas.microsoft.com/office/powerpoint/2010/main" val="2701123920"/>
      </p:ext>
    </p:extLst>
  </p:cSld>
  <p:clrMapOvr>
    <a:masterClrMapping/>
  </p:clrMapOvr>
  <p:transition spd="med"/>
</p:sld>
</file>

<file path=ppt/theme/theme1.xml><?xml version="1.0" encoding="utf-8"?>
<a:theme xmlns:a="http://schemas.openxmlformats.org/drawingml/2006/main" name="2015 Leadership Summi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1282</TotalTime>
  <Words>1198</Words>
  <Application>Microsoft Office PowerPoint</Application>
  <PresentationFormat>On-screen Show (4:3)</PresentationFormat>
  <Paragraphs>242</Paragraphs>
  <Slides>30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DIN Alternate</vt:lpstr>
      <vt:lpstr>Roboto</vt:lpstr>
      <vt:lpstr>Times</vt:lpstr>
      <vt:lpstr>2015 Leadership Summit</vt:lpstr>
      <vt:lpstr>First Year Immigrant</vt:lpstr>
      <vt:lpstr>Culturally Responsive  Classroom Management   </vt:lpstr>
      <vt:lpstr>Culturally Responsive Classroom Management Restoring Hope and Resiliency Through  Classroom  Communities</vt:lpstr>
      <vt:lpstr>Cultural Competency  </vt:lpstr>
      <vt:lpstr>WEA Professional Development Zones</vt:lpstr>
      <vt:lpstr>Educator Lead Training Cadres</vt:lpstr>
      <vt:lpstr>Goal 1:  Improve school conditions for student learning by tracking student discipline data, individual staff survey, and classroom/climate each of the three years of the grant. </vt:lpstr>
      <vt:lpstr>Goal #2:  Identify and train 50 instructional leaders to serve as CRCM Regional Trainers.  The CRCM Trainers will receive professional development training on the following: WEA Instructional Leaders on CRCM, Educational Professional Issue Organizers.</vt:lpstr>
      <vt:lpstr>Goal #3:  Train 11,107 educators in three years directly impacting the student success of 355,425 public school children.</vt:lpstr>
      <vt:lpstr>Goal #4:  Collaboratively build a CRCM professional learning community website between the WEA and University of Washington with additional national resources through the NEA edCommunity network by August 26, 2016.</vt:lpstr>
      <vt:lpstr>Goal #5:  Strengthen collaboration with community partners and communities of color by creating a new list of organizations and leaders engaged on student success and culturally responsive classroom climates.</vt:lpstr>
      <vt:lpstr>Local and Council sponsored 3hr PD</vt:lpstr>
      <vt:lpstr>Districtwide Mandatory Implementation Building by Building</vt:lpstr>
      <vt:lpstr>One Building Implementation</vt:lpstr>
      <vt:lpstr>Two WEA Culturally Responsive Strategies (CRS) Training Options </vt:lpstr>
      <vt:lpstr>Challenges and Opportunities </vt:lpstr>
      <vt:lpstr>Central Kitsap 5 Year Equity Plan </vt:lpstr>
      <vt:lpstr>Timeline</vt:lpstr>
      <vt:lpstr>Cultural Competency  </vt:lpstr>
      <vt:lpstr>Professional Development</vt:lpstr>
      <vt:lpstr>Teacher On Special Assignment (TOSA) Activities </vt:lpstr>
      <vt:lpstr>Success Criteria</vt:lpstr>
      <vt:lpstr>Choice Points: The Crossroads to Change</vt:lpstr>
      <vt:lpstr>Institutionalizing Racial Equity</vt:lpstr>
      <vt:lpstr>IDENTITY</vt:lpstr>
      <vt:lpstr>IDENTITY</vt:lpstr>
      <vt:lpstr>Choosing the Path for Racial Justice</vt:lpstr>
      <vt:lpstr>New Washington Discipline Laws</vt:lpstr>
      <vt:lpstr>Framework for Increasing Equity in School Discipline</vt:lpstr>
      <vt:lpstr>Intervention</vt:lpstr>
    </vt:vector>
  </TitlesOfParts>
  <Company>NEA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 Nugent</dc:creator>
  <cp:lastModifiedBy>Jami Peterson</cp:lastModifiedBy>
  <cp:revision>71</cp:revision>
  <cp:lastPrinted>2017-04-18T16:57:57Z</cp:lastPrinted>
  <dcterms:created xsi:type="dcterms:W3CDTF">2015-10-05T12:56:44Z</dcterms:created>
  <dcterms:modified xsi:type="dcterms:W3CDTF">2019-11-08T00:06:03Z</dcterms:modified>
</cp:coreProperties>
</file>