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55"/>
  </p:notesMasterIdLst>
  <p:handoutMasterIdLst>
    <p:handoutMasterId r:id="rId56"/>
  </p:handoutMasterIdLst>
  <p:sldIdLst>
    <p:sldId id="309" r:id="rId6"/>
    <p:sldId id="338" r:id="rId7"/>
    <p:sldId id="310" r:id="rId8"/>
    <p:sldId id="311" r:id="rId9"/>
    <p:sldId id="264" r:id="rId10"/>
    <p:sldId id="263" r:id="rId11"/>
    <p:sldId id="265" r:id="rId12"/>
    <p:sldId id="266" r:id="rId13"/>
    <p:sldId id="267" r:id="rId14"/>
    <p:sldId id="268" r:id="rId15"/>
    <p:sldId id="269" r:id="rId16"/>
    <p:sldId id="270" r:id="rId17"/>
    <p:sldId id="271" r:id="rId18"/>
    <p:sldId id="337" r:id="rId19"/>
    <p:sldId id="273" r:id="rId20"/>
    <p:sldId id="274" r:id="rId21"/>
    <p:sldId id="275" r:id="rId22"/>
    <p:sldId id="276" r:id="rId23"/>
    <p:sldId id="277" r:id="rId24"/>
    <p:sldId id="278" r:id="rId25"/>
    <p:sldId id="279" r:id="rId26"/>
    <p:sldId id="280" r:id="rId27"/>
    <p:sldId id="281" r:id="rId28"/>
    <p:sldId id="312" r:id="rId29"/>
    <p:sldId id="314" r:id="rId30"/>
    <p:sldId id="315" r:id="rId31"/>
    <p:sldId id="316" r:id="rId32"/>
    <p:sldId id="317" r:id="rId33"/>
    <p:sldId id="318" r:id="rId34"/>
    <p:sldId id="339" r:id="rId35"/>
    <p:sldId id="320" r:id="rId36"/>
    <p:sldId id="321" r:id="rId37"/>
    <p:sldId id="322" r:id="rId38"/>
    <p:sldId id="323" r:id="rId39"/>
    <p:sldId id="324" r:id="rId40"/>
    <p:sldId id="325" r:id="rId41"/>
    <p:sldId id="326" r:id="rId42"/>
    <p:sldId id="328" r:id="rId43"/>
    <p:sldId id="340" r:id="rId44"/>
    <p:sldId id="329" r:id="rId45"/>
    <p:sldId id="330" r:id="rId46"/>
    <p:sldId id="331" r:id="rId47"/>
    <p:sldId id="332" r:id="rId48"/>
    <p:sldId id="333" r:id="rId49"/>
    <p:sldId id="313" r:id="rId50"/>
    <p:sldId id="305" r:id="rId51"/>
    <p:sldId id="307" r:id="rId52"/>
    <p:sldId id="308" r:id="rId53"/>
    <p:sldId id="335" r:id="rId5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ob Parikh" initials="JP" lastIdx="14" clrIdx="0">
    <p:extLst>
      <p:ext uri="{19B8F6BF-5375-455C-9EA6-DF929625EA0E}">
        <p15:presenceInfo xmlns:p15="http://schemas.microsoft.com/office/powerpoint/2012/main" userId="S::jacob.parikh@k12.wa.us::952ec22f-cc64-44cb-84ea-627520c816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99FF"/>
    <a:srgbClr val="00CC00"/>
    <a:srgbClr val="FF9900"/>
    <a:srgbClr val="0066FF"/>
    <a:srgbClr val="FFFFFF"/>
    <a:srgbClr val="CC3300"/>
    <a:srgbClr val="40403D"/>
    <a:srgbClr val="FBC639"/>
    <a:srgbClr val="F7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9671" autoAdjust="0"/>
  </p:normalViewPr>
  <p:slideViewPr>
    <p:cSldViewPr snapToGrid="0">
      <p:cViewPr varScale="1">
        <p:scale>
          <a:sx n="57" d="100"/>
          <a:sy n="57" d="100"/>
        </p:scale>
        <p:origin x="1260" y="72"/>
      </p:cViewPr>
      <p:guideLst/>
    </p:cSldViewPr>
  </p:slid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E3B68FA-E3BB-4CA2-8979-C89DFEED65C9}" type="datetimeFigureOut">
              <a:rPr lang="en-US" smtClean="0"/>
              <a:t>8/6/2020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E4191AE-AB56-4F82-802E-FD6280D3057D}" type="slidenum">
              <a:rPr lang="en-US" smtClean="0"/>
              <a:t>‹#›</a:t>
            </a:fld>
            <a:endParaRPr lang="en-US"/>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6394BAC-6AF2-46D0-A906-D2970C2E749A}" type="datetimeFigureOut">
              <a:rPr lang="en-US" smtClean="0"/>
              <a:t>8/6/2020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1CD1C34-72C1-4C67-AAFF-0B8CE9936A77}" type="slidenum">
              <a:rPr lang="en-US" smtClean="0"/>
              <a:t>‹#›</a:t>
            </a:fld>
            <a:endParaRPr lang="en-US"/>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k12.wa.us/student-success/resources-subject-area/science/science-assessment-professional-development-opportunitie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ublic.govdelivery.com/accounts/WAOSPI/subscriber/new"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a.portal.cambiumast.co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desmos.com/testing/washingto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www.k12.wa.us/sites/default/files/public/science/pubdocs/OnlineTrainingTestQuickStart-FINAL_DRAFT.pdf" TargetMode="External"/><Relationship Id="rId3" Type="http://schemas.openxmlformats.org/officeDocument/2006/relationships/hyperlink" Target="https://wa.portal.cambiumast.org/training-tests.stml" TargetMode="External"/><Relationship Id="rId7" Type="http://schemas.openxmlformats.org/officeDocument/2006/relationships/hyperlink" Target="https://www.k12.wa.us/sites/default/files/public/science/pubdocs/LessonPlans11-FINAL%20DRAFT.pdf"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k12.wa.us/sites/default/files/public/science/pubdocs/LessonPlans8-FINAL%20DRAFT.pdf" TargetMode="External"/><Relationship Id="rId5" Type="http://schemas.openxmlformats.org/officeDocument/2006/relationships/hyperlink" Target="https://www.k12.wa.us/sites/default/files/public/science/pubdocs/LessonPlans5-FINAL%20DRAFT.pdf" TargetMode="External"/><Relationship Id="rId4" Type="http://schemas.openxmlformats.org/officeDocument/2006/relationships/hyperlink" Target="https://www.k12.wa.us/student-success/testing/state-testing-overview/washington-comprehensive-assessment-science/wcas-educator-resource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nap.edu/catalog/13165/a-framework-for-k-12-science-education-practices-crosscutting-concepts"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nextgenscience.org/resources/ngss-appendices"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k12.wa.us/student-success/testing/state-testing-overview/washington-comprehensive-assessment-science/wcas-educator-resourc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a:t>
            </a:r>
            <a:r>
              <a:rPr lang="en-US" baseline="0" dirty="0"/>
              <a:t> and welcome to the Grade 5 Washington Comprehensive Assessment of Science  Test Design &amp; Item Specifications training.  My name is Dawn Cope, and I am the Science Assessment Lead at OSPI.  </a:t>
            </a:r>
          </a:p>
          <a:p>
            <a:endParaRPr lang="en-US" baseline="0" dirty="0"/>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a:t>
            </a:fld>
            <a:endParaRPr lang="en-US"/>
          </a:p>
        </p:txBody>
      </p:sp>
    </p:spTree>
    <p:extLst>
      <p:ext uri="{BB962C8B-B14F-4D97-AF65-F5344CB8AC3E}">
        <p14:creationId xmlns:p14="http://schemas.microsoft.com/office/powerpoint/2010/main" val="2017083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82718" indent="-300798">
              <a:defRPr>
                <a:solidFill>
                  <a:schemeClr val="tx1"/>
                </a:solidFill>
                <a:latin typeface="Garamond" panose="02020404030301010803" pitchFamily="18" charset="0"/>
              </a:defRPr>
            </a:lvl2pPr>
            <a:lvl3pPr marL="1204805" indent="-240962">
              <a:defRPr>
                <a:solidFill>
                  <a:schemeClr val="tx1"/>
                </a:solidFill>
                <a:latin typeface="Garamond" panose="02020404030301010803" pitchFamily="18" charset="0"/>
              </a:defRPr>
            </a:lvl3pPr>
            <a:lvl4pPr marL="1686728" indent="-240962">
              <a:defRPr>
                <a:solidFill>
                  <a:schemeClr val="tx1"/>
                </a:solidFill>
                <a:latin typeface="Garamond" panose="02020404030301010803" pitchFamily="18" charset="0"/>
              </a:defRPr>
            </a:lvl4pPr>
            <a:lvl5pPr marL="2170267" indent="-240962">
              <a:defRPr>
                <a:solidFill>
                  <a:schemeClr val="tx1"/>
                </a:solidFill>
                <a:latin typeface="Garamond" panose="02020404030301010803" pitchFamily="18" charset="0"/>
              </a:defRPr>
            </a:lvl5pPr>
            <a:lvl6pPr marL="2636016" indent="-240962" eaLnBrk="0" fontAlgn="base" hangingPunct="0">
              <a:spcBef>
                <a:spcPct val="0"/>
              </a:spcBef>
              <a:spcAft>
                <a:spcPct val="0"/>
              </a:spcAft>
              <a:defRPr>
                <a:solidFill>
                  <a:schemeClr val="tx1"/>
                </a:solidFill>
                <a:latin typeface="Garamond" panose="02020404030301010803" pitchFamily="18" charset="0"/>
              </a:defRPr>
            </a:lvl6pPr>
            <a:lvl7pPr marL="3101768" indent="-240962" eaLnBrk="0" fontAlgn="base" hangingPunct="0">
              <a:spcBef>
                <a:spcPct val="0"/>
              </a:spcBef>
              <a:spcAft>
                <a:spcPct val="0"/>
              </a:spcAft>
              <a:defRPr>
                <a:solidFill>
                  <a:schemeClr val="tx1"/>
                </a:solidFill>
                <a:latin typeface="Garamond" panose="02020404030301010803" pitchFamily="18" charset="0"/>
              </a:defRPr>
            </a:lvl7pPr>
            <a:lvl8pPr marL="3567518" indent="-240962" eaLnBrk="0" fontAlgn="base" hangingPunct="0">
              <a:spcBef>
                <a:spcPct val="0"/>
              </a:spcBef>
              <a:spcAft>
                <a:spcPct val="0"/>
              </a:spcAft>
              <a:defRPr>
                <a:solidFill>
                  <a:schemeClr val="tx1"/>
                </a:solidFill>
                <a:latin typeface="Garamond" panose="02020404030301010803" pitchFamily="18" charset="0"/>
              </a:defRPr>
            </a:lvl8pPr>
            <a:lvl9pPr marL="4033267" indent="-240962" eaLnBrk="0" fontAlgn="base" hangingPunct="0">
              <a:spcBef>
                <a:spcPct val="0"/>
              </a:spcBef>
              <a:spcAft>
                <a:spcPct val="0"/>
              </a:spcAft>
              <a:defRPr>
                <a:solidFill>
                  <a:schemeClr val="tx1"/>
                </a:solidFill>
                <a:latin typeface="Garamond" panose="02020404030301010803" pitchFamily="18" charset="0"/>
              </a:defRPr>
            </a:lvl9pPr>
          </a:lstStyle>
          <a:p>
            <a:fld id="{EEF89F28-6EAB-4E21-BB51-7F987436F10F}" type="slidenum">
              <a:rPr lang="en-US" altLang="en-US" smtClean="0">
                <a:ea typeface="ＭＳ Ｐゴシック" panose="020B0600070205080204" pitchFamily="34" charset="-128"/>
              </a:rPr>
              <a:pPr/>
              <a:t>10</a:t>
            </a:fld>
            <a:endParaRPr lang="en-US" altLang="en-US">
              <a:ea typeface="ＭＳ Ｐゴシック" panose="020B0600070205080204" pitchFamily="34" charset="-128"/>
            </a:endParaRPr>
          </a:p>
        </p:txBody>
      </p:sp>
      <p:sp>
        <p:nvSpPr>
          <p:cNvPr id="33795" name="Slide Image Placeholder 1"/>
          <p:cNvSpPr>
            <a:spLocks noGrp="1" noRot="1" noChangeAspect="1" noTextEdit="1"/>
          </p:cNvSpPr>
          <p:nvPr>
            <p:ph type="sldImg"/>
          </p:nvPr>
        </p:nvSpPr>
        <p:spPr bwMode="auto">
          <a:xfrm>
            <a:off x="481013" y="731838"/>
            <a:ext cx="6497637" cy="36544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Notes Placeholder 2"/>
          <p:cNvSpPr>
            <a:spLocks noGrp="1"/>
          </p:cNvSpPr>
          <p:nvPr>
            <p:ph type="body" idx="1"/>
          </p:nvPr>
        </p:nvSpPr>
        <p:spPr bwMode="auto">
          <a:xfrm>
            <a:off x="746480" y="4630449"/>
            <a:ext cx="5970200" cy="438673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8383" tIns="49193" rIns="98383" bIns="49193" numCol="1" anchor="t" anchorCtr="0" compatLnSpc="1">
            <a:prstTxWarp prst="textNoShape">
              <a:avLst/>
            </a:prstTxWarp>
          </a:bodyPr>
          <a:lstStyle/>
          <a:p>
            <a:pPr defTabSz="931774">
              <a:defRPr/>
            </a:pPr>
            <a:r>
              <a:rPr lang="en-US" baseline="0" dirty="0"/>
              <a:t>Washington educators are heavily involved in this process, which takes place over the course of at least 2 years from when an item is first drafted to when it could possibly be seen by a student and count in their test score. </a:t>
            </a:r>
          </a:p>
          <a:p>
            <a:pPr defTabSz="931774">
              <a:defRPr/>
            </a:pPr>
            <a:endParaRPr lang="en-US" dirty="0"/>
          </a:p>
          <a:p>
            <a:pPr defTabSz="931774">
              <a:defRPr/>
            </a:pPr>
            <a:r>
              <a:rPr lang="en-US" dirty="0"/>
              <a:t>The Science Assessment Development Cycle graphic is found on page 2.</a:t>
            </a:r>
          </a:p>
          <a:p>
            <a:pPr defTabSz="931774">
              <a:defRPr/>
            </a:pPr>
            <a:endParaRPr lang="en-US" dirty="0"/>
          </a:p>
          <a:p>
            <a:pPr defTabSz="931774">
              <a:defRPr/>
            </a:pPr>
            <a:r>
              <a:rPr lang="en-US" dirty="0"/>
              <a:t>The first step in the Science Assessment Development Cycle is the development of the </a:t>
            </a:r>
            <a:r>
              <a:rPr lang="en-US" b="1" dirty="0"/>
              <a:t>Test Design and Item Specifications</a:t>
            </a:r>
            <a:r>
              <a:rPr lang="en-US" dirty="0"/>
              <a:t>. </a:t>
            </a:r>
            <a:r>
              <a:rPr lang="en-US" altLang="ko-KR" baseline="0" dirty="0"/>
              <a:t>The OSPI science team began thinking about </a:t>
            </a:r>
            <a:r>
              <a:rPr lang="en-US" dirty="0"/>
              <a:t>Test Design and Item Specifications </a:t>
            </a:r>
            <a:r>
              <a:rPr lang="en-US" altLang="ko-KR" baseline="0" dirty="0"/>
              <a:t>when the science standards were adopted in 2013 and through each of the development work groups over the past several years. Step 1 occurs during each of the other steps of this process as parts of the Test Design and Item Specifications document </a:t>
            </a:r>
            <a:r>
              <a:rPr lang="en-US" altLang="ko-KR" b="0" baseline="0" dirty="0"/>
              <a:t>is reviewed during each work group</a:t>
            </a:r>
            <a:r>
              <a:rPr lang="en-US" altLang="ko-KR" baseline="0" dirty="0"/>
              <a:t>. </a:t>
            </a:r>
          </a:p>
          <a:p>
            <a:pPr defTabSz="931774">
              <a:defRPr/>
            </a:pPr>
            <a:endParaRPr lang="en-US" dirty="0"/>
          </a:p>
          <a:p>
            <a:pPr defTabSz="931774">
              <a:spcBef>
                <a:spcPct val="0"/>
              </a:spcBef>
              <a:defRPr/>
            </a:pPr>
            <a:r>
              <a:rPr lang="en-US" altLang="ko-KR" baseline="0" dirty="0"/>
              <a:t>The second step is the </a:t>
            </a:r>
            <a:r>
              <a:rPr lang="en-US" altLang="ko-KR" b="1" baseline="0" dirty="0"/>
              <a:t>Item Cluster Writing Work Groups</a:t>
            </a:r>
            <a:r>
              <a:rPr lang="en-US" altLang="ko-KR" baseline="0" dirty="0"/>
              <a:t>. This is where Washington educators work in teams of 2-3 to write stimuli, items, and rubrics for item clusters (a set of stimuli and items), that are </a:t>
            </a:r>
            <a:r>
              <a:rPr lang="en-US" dirty="0"/>
              <a:t>designed to measure student understanding of the state standards. T</a:t>
            </a:r>
            <a:r>
              <a:rPr lang="en-US" altLang="ko-KR" baseline="0" dirty="0"/>
              <a:t>he item clusters are then reviewed by the OSPI science team and the development contractors for content, including improvements to the art work (step 3).</a:t>
            </a:r>
          </a:p>
          <a:p>
            <a:pPr>
              <a:spcBef>
                <a:spcPct val="0"/>
              </a:spcBef>
            </a:pPr>
            <a:endParaRPr lang="en-US" altLang="ko-KR" baseline="0" dirty="0"/>
          </a:p>
          <a:p>
            <a:pPr defTabSz="931774">
              <a:defRPr/>
            </a:pPr>
            <a:r>
              <a:rPr lang="en-US" dirty="0"/>
              <a:t>In step 4, during </a:t>
            </a:r>
            <a:r>
              <a:rPr lang="en-US" b="1" dirty="0"/>
              <a:t>Content Review Work Groups</a:t>
            </a:r>
            <a:r>
              <a:rPr lang="en-US" dirty="0"/>
              <a:t>, educators review the products of the item cluster writing work group to ensure every stimulus, item, and rubric is scientifically accurate and gathers appropriate evidence about student mastery of the NGSS. At the same time, a separate committee of community members reviews the items and stimuli for any bias and sensitivity issues. Recommendations from the </a:t>
            </a:r>
            <a:r>
              <a:rPr lang="en-US" b="1" dirty="0"/>
              <a:t>Bias and Sensitivity</a:t>
            </a:r>
            <a:r>
              <a:rPr lang="en-US" dirty="0"/>
              <a:t> review are considered by the Content Review work group.</a:t>
            </a:r>
          </a:p>
          <a:p>
            <a:pPr>
              <a:spcBef>
                <a:spcPct val="0"/>
              </a:spcBef>
            </a:pPr>
            <a:endParaRPr lang="en-US" altLang="ko-KR" baseline="0" dirty="0"/>
          </a:p>
          <a:p>
            <a:pPr>
              <a:spcBef>
                <a:spcPct val="0"/>
              </a:spcBef>
            </a:pPr>
            <a:r>
              <a:rPr lang="en-US" altLang="ko-KR" baseline="0" dirty="0"/>
              <a:t>After that the OSPI science team works with the test delivery contractor to put the items and stimuli into the online system for field testing with students (step 5). Students see the Field Test items as part of their operational test, but the items are not counted in a student’s WCAS score.</a:t>
            </a:r>
          </a:p>
          <a:p>
            <a:pPr>
              <a:spcBef>
                <a:spcPct val="0"/>
              </a:spcBef>
            </a:pPr>
            <a:endParaRPr lang="en-US" altLang="ko-KR" baseline="0" dirty="0"/>
          </a:p>
          <a:p>
            <a:pPr defTabSz="931774">
              <a:defRPr/>
            </a:pPr>
            <a:r>
              <a:rPr lang="en-US" altLang="ko-KR" dirty="0"/>
              <a:t>After student testing is completed, educators</a:t>
            </a:r>
            <a:r>
              <a:rPr lang="en-US" altLang="ko-KR" baseline="0" dirty="0"/>
              <a:t> meet in </a:t>
            </a:r>
            <a:r>
              <a:rPr lang="en-US" altLang="ko-KR" b="1" baseline="0" dirty="0"/>
              <a:t>Field Test Range Finding Work Groups </a:t>
            </a:r>
            <a:r>
              <a:rPr lang="en-US" altLang="ko-KR" baseline="0" dirty="0"/>
              <a:t>(step 6) to look at a range of student responses to each short answer field test item and decide how to score the responses. This educator workgroup refines scoring rubrics and produces the materials that will be used to score the short answer field test items. Then, the items are scored by the contractor in step 7. Remember, the field test results do not count toward a student’s WCAS score. </a:t>
            </a:r>
          </a:p>
          <a:p>
            <a:pPr lvl="0"/>
            <a:endParaRPr lang="en-US" dirty="0"/>
          </a:p>
          <a:p>
            <a:pPr defTabSz="931774">
              <a:spcBef>
                <a:spcPct val="0"/>
              </a:spcBef>
              <a:defRPr/>
            </a:pPr>
            <a:r>
              <a:rPr lang="en-US" altLang="ko-KR" baseline="0" dirty="0"/>
              <a:t>The 8</a:t>
            </a:r>
            <a:r>
              <a:rPr lang="en-US" altLang="ko-KR" baseline="30000" dirty="0"/>
              <a:t>th</a:t>
            </a:r>
            <a:r>
              <a:rPr lang="en-US" altLang="ko-KR" baseline="0" dirty="0"/>
              <a:t> step in the process is the </a:t>
            </a:r>
            <a:r>
              <a:rPr lang="en-US" altLang="ko-KR" b="1" baseline="0" dirty="0"/>
              <a:t>Content Review with Data Work Group</a:t>
            </a:r>
            <a:r>
              <a:rPr lang="en-US" altLang="ko-KR" baseline="0" dirty="0"/>
              <a:t> where educators use item performance data (which is a variety of statistics about how students responded to the items), as well as their science content knowledge, to recommend whether each item should advance into the item bank. </a:t>
            </a:r>
            <a:r>
              <a:rPr lang="en-US" dirty="0"/>
              <a:t>Educators see data for each item that answers questions like:</a:t>
            </a:r>
            <a:endParaRPr lang="en-US" altLang="ko-KR" baseline="0" dirty="0"/>
          </a:p>
          <a:p>
            <a:pPr marL="174708" indent="-174708">
              <a:buFont typeface="Arial" panose="020B0604020202020204" pitchFamily="34" charset="0"/>
              <a:buChar char="•"/>
            </a:pPr>
            <a:r>
              <a:rPr lang="en-US" dirty="0"/>
              <a:t>How many students answered the item correctly?</a:t>
            </a:r>
          </a:p>
          <a:p>
            <a:pPr marL="174708" indent="-174708">
              <a:buFont typeface="Arial" panose="020B0604020202020204" pitchFamily="34" charset="0"/>
              <a:buChar char="•"/>
            </a:pPr>
            <a:r>
              <a:rPr lang="en-US" dirty="0"/>
              <a:t>Which “wrong” answers were chosen by the most students?</a:t>
            </a:r>
          </a:p>
          <a:p>
            <a:pPr marL="174708" indent="-174708">
              <a:buFont typeface="Arial" panose="020B0604020202020204" pitchFamily="34" charset="0"/>
              <a:buChar char="•"/>
            </a:pPr>
            <a:r>
              <a:rPr lang="en-US" dirty="0"/>
              <a:t>Do students who score high on the test get this item correct?</a:t>
            </a:r>
          </a:p>
          <a:p>
            <a:pPr marL="174708" indent="-174708">
              <a:buFont typeface="Arial" panose="020B0604020202020204" pitchFamily="34" charset="0"/>
              <a:buChar char="•"/>
            </a:pPr>
            <a:r>
              <a:rPr lang="en-US" dirty="0"/>
              <a:t>Did students of a particular gender or ethnicity answer the item differently than the rest of the students?</a:t>
            </a:r>
          </a:p>
          <a:p>
            <a:endParaRPr lang="en-US" dirty="0"/>
          </a:p>
          <a:p>
            <a:pPr defTabSz="931774">
              <a:spcBef>
                <a:spcPct val="0"/>
              </a:spcBef>
              <a:defRPr/>
            </a:pPr>
            <a:r>
              <a:rPr lang="en-US" dirty="0"/>
              <a:t>The OSPI science team use the stimuli and items that have been accepted into the item bank to build the WCAS.</a:t>
            </a:r>
            <a:endParaRPr lang="en-US" altLang="ko-KR" baseline="0" dirty="0"/>
          </a:p>
          <a:p>
            <a:pPr>
              <a:spcBef>
                <a:spcPct val="0"/>
              </a:spcBef>
            </a:pPr>
            <a:r>
              <a:rPr lang="en-US" altLang="ko-KR" baseline="0" dirty="0"/>
              <a:t>Step 9 takes about 6 months, from the point when the OSPI science team puts a test form together in the fall to when students see the test the following spring. </a:t>
            </a:r>
          </a:p>
          <a:p>
            <a:pPr>
              <a:spcBef>
                <a:spcPct val="0"/>
              </a:spcBef>
            </a:pPr>
            <a:endParaRPr lang="en-US" altLang="ko-KR" baseline="0" dirty="0"/>
          </a:p>
          <a:p>
            <a:pPr>
              <a:spcBef>
                <a:spcPct val="0"/>
              </a:spcBef>
            </a:pPr>
            <a:r>
              <a:rPr lang="en-US" altLang="ko-KR" baseline="0" dirty="0"/>
              <a:t>[PAUSE]</a:t>
            </a:r>
          </a:p>
          <a:p>
            <a:pPr>
              <a:spcBef>
                <a:spcPct val="0"/>
              </a:spcBef>
            </a:pPr>
            <a:endParaRPr lang="en-US" altLang="ko-KR" baseline="0" dirty="0"/>
          </a:p>
          <a:p>
            <a:pPr>
              <a:spcBef>
                <a:spcPct val="0"/>
              </a:spcBef>
            </a:pPr>
            <a:r>
              <a:rPr lang="en-US" altLang="ko-KR" baseline="0" dirty="0"/>
              <a:t>Educators are a critical component of Science Assessment Development, and the OSPI Science team welcomes and encourages your participation.</a:t>
            </a:r>
          </a:p>
          <a:p>
            <a:pPr>
              <a:spcBef>
                <a:spcPct val="0"/>
              </a:spcBef>
            </a:pPr>
            <a:endParaRPr lang="en-US" altLang="ko-KR" baseline="0" dirty="0"/>
          </a:p>
          <a:p>
            <a:pPr defTabSz="931774">
              <a:spcBef>
                <a:spcPct val="0"/>
              </a:spcBef>
              <a:defRPr/>
            </a:pPr>
            <a:r>
              <a:rPr lang="en-US" baseline="0" dirty="0"/>
              <a:t>The OSPI Science Team wants to acknowledge and extend another big THANK YOU to all of the Washington State educators, this time to those who have participated in assessment development work groups and helped the OSPI science team develop every stimulus and item that appears on the WCAS.</a:t>
            </a:r>
            <a:endParaRPr lang="en-US" altLang="ko-KR" baseline="0" dirty="0"/>
          </a:p>
        </p:txBody>
      </p:sp>
      <p:sp>
        <p:nvSpPr>
          <p:cNvPr id="33797" name="Slide Number Placeholder 3"/>
          <p:cNvSpPr txBox="1">
            <a:spLocks noGrp="1"/>
          </p:cNvSpPr>
          <p:nvPr/>
        </p:nvSpPr>
        <p:spPr bwMode="auto">
          <a:xfrm>
            <a:off x="4228959" y="9259282"/>
            <a:ext cx="3234197" cy="48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83" tIns="49193" rIns="98383" bIns="49193" anchor="b"/>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fld id="{5A128274-D087-42BA-B54F-8D4567EFF143}" type="slidenum">
              <a:rPr lang="en-US" altLang="ko-KR" sz="1200">
                <a:latin typeface="Times" panose="02020603050405020304" pitchFamily="18" charset="0"/>
                <a:ea typeface="굴림"/>
                <a:cs typeface="굴림"/>
              </a:rPr>
              <a:pPr algn="r"/>
              <a:t>10</a:t>
            </a:fld>
            <a:endParaRPr lang="en-US" altLang="ko-KR" sz="1200">
              <a:latin typeface="Times" panose="02020603050405020304" pitchFamily="18" charset="0"/>
              <a:ea typeface="굴림"/>
              <a:cs typeface="굴림"/>
            </a:endParaRPr>
          </a:p>
        </p:txBody>
      </p:sp>
    </p:spTree>
    <p:extLst>
      <p:ext uri="{BB962C8B-B14F-4D97-AF65-F5344CB8AC3E}">
        <p14:creationId xmlns:p14="http://schemas.microsoft.com/office/powerpoint/2010/main" val="3971457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If you are interested in participating in a science assessment development work group, you can find more information on the Science Assessment Professional Development Opportunities webpage. </a:t>
            </a:r>
            <a:r>
              <a:rPr lang="en-US" dirty="0">
                <a:hlinkClick r:id="rId3"/>
              </a:rPr>
              <a:t>https://www.k12.wa.us/student-success/resources-subject-area/science/science-assessment-professional-development-opportunities</a:t>
            </a:r>
            <a:endParaRPr lang="en-US" dirty="0"/>
          </a:p>
          <a:p>
            <a:pPr defTabSz="931774">
              <a:defRPr/>
            </a:pPr>
            <a:endParaRPr lang="en-US" dirty="0"/>
          </a:p>
          <a:p>
            <a:pPr defTabSz="931774">
              <a:defRPr/>
            </a:pPr>
            <a:r>
              <a:rPr lang="en-US" dirty="0"/>
              <a:t>To receive invitations to apply for work groups, as well as receive science assessment updates, be sure to sign up for the science assessment listserv. </a:t>
            </a:r>
            <a:r>
              <a:rPr lang="en-US" u="sng" dirty="0">
                <a:hlinkClick r:id="rId4"/>
              </a:rPr>
              <a:t>https://public.govdelivery.com/accounts/WAOSPI/subscriber/new</a:t>
            </a:r>
            <a:endParaRPr lang="en-US" u="sng" dirty="0"/>
          </a:p>
        </p:txBody>
      </p:sp>
      <p:sp>
        <p:nvSpPr>
          <p:cNvPr id="4" name="Slide Number Placeholder 3"/>
          <p:cNvSpPr>
            <a:spLocks noGrp="1"/>
          </p:cNvSpPr>
          <p:nvPr>
            <p:ph type="sldNum" sz="quarter" idx="10"/>
          </p:nvPr>
        </p:nvSpPr>
        <p:spPr/>
        <p:txBody>
          <a:bodyPr/>
          <a:lstStyle/>
          <a:p>
            <a:fld id="{4C8005DD-FEDA-4D0D-9955-1A9CBC03E8DC}" type="slidenum">
              <a:rPr lang="en-US" smtClean="0"/>
              <a:t>11</a:t>
            </a:fld>
            <a:endParaRPr lang="en-US"/>
          </a:p>
        </p:txBody>
      </p:sp>
    </p:spTree>
    <p:extLst>
      <p:ext uri="{BB962C8B-B14F-4D97-AF65-F5344CB8AC3E}">
        <p14:creationId xmlns:p14="http://schemas.microsoft.com/office/powerpoint/2010/main" val="2077878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Pages 10 through 12 of the Test Design and Item Specifications document </a:t>
            </a:r>
            <a:r>
              <a:rPr lang="en-US" baseline="0" dirty="0"/>
              <a:t>describe how the standards are the basic foundation of the design of the WCAS.</a:t>
            </a:r>
          </a:p>
          <a:p>
            <a:endParaRPr lang="en-US" baseline="0" dirty="0"/>
          </a:p>
          <a:p>
            <a:r>
              <a:rPr lang="en-US" dirty="0"/>
              <a:t>The</a:t>
            </a:r>
            <a:r>
              <a:rPr lang="en-US" baseline="0" dirty="0"/>
              <a:t> standards that the WCAS tests are the Next Generation Science Standards or NGSS, which were adopted in fall 2013. OSPI re-named the NGSS as the </a:t>
            </a:r>
            <a:r>
              <a:rPr lang="en-US" i="1" baseline="0" dirty="0"/>
              <a:t>Washington State 2013 K-12 Science Learning Standards</a:t>
            </a:r>
            <a:r>
              <a:rPr lang="en-US" baseline="0" dirty="0"/>
              <a:t>.</a:t>
            </a:r>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12</a:t>
            </a:fld>
            <a:endParaRPr lang="en-US"/>
          </a:p>
        </p:txBody>
      </p:sp>
    </p:spTree>
    <p:extLst>
      <p:ext uri="{BB962C8B-B14F-4D97-AF65-F5344CB8AC3E}">
        <p14:creationId xmlns:p14="http://schemas.microsoft.com/office/powerpoint/2010/main" val="3714096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ea typeface="ＭＳ Ｐゴシック" panose="020B0600070205080204" pitchFamily="34" charset="-128"/>
              </a:rPr>
              <a:t>The structure of the standards is important to understand before diving into the structure</a:t>
            </a:r>
            <a:r>
              <a:rPr lang="en-US" altLang="en-US" baseline="0" dirty="0">
                <a:ea typeface="ＭＳ Ｐゴシック" panose="020B0600070205080204" pitchFamily="34" charset="-128"/>
              </a:rPr>
              <a:t> </a:t>
            </a:r>
            <a:r>
              <a:rPr lang="en-US" altLang="en-US" dirty="0">
                <a:ea typeface="ＭＳ Ｐゴシック" panose="020B0600070205080204" pitchFamily="34" charset="-128"/>
              </a:rPr>
              <a:t>of the WCAS. An overview of the standards is provided on pages 10-12 of the Test Design and Item Specifications document.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The 3-5 Band of standards includes 45 Performance Expectations organized into 4 domains:</a:t>
            </a:r>
          </a:p>
          <a:p>
            <a:pPr lvl="0">
              <a:buFont typeface="Wingdings" panose="05000000000000000000" pitchFamily="2" charset="2"/>
              <a:buChar char="§"/>
            </a:pPr>
            <a:r>
              <a:rPr lang="en-US" dirty="0"/>
              <a:t>Physical Sciences </a:t>
            </a:r>
          </a:p>
          <a:p>
            <a:pPr lvl="0">
              <a:buFont typeface="Wingdings" panose="05000000000000000000" pitchFamily="2" charset="2"/>
              <a:buChar char="§"/>
            </a:pPr>
            <a:r>
              <a:rPr lang="en-US" dirty="0"/>
              <a:t>Life Sciences</a:t>
            </a:r>
          </a:p>
          <a:p>
            <a:pPr lvl="0">
              <a:buFont typeface="Wingdings" panose="05000000000000000000" pitchFamily="2" charset="2"/>
              <a:buChar char="§"/>
            </a:pPr>
            <a:r>
              <a:rPr lang="en-US" dirty="0"/>
              <a:t>Earth and Space Sciences</a:t>
            </a:r>
          </a:p>
          <a:p>
            <a:pPr lvl="0">
              <a:buFont typeface="Wingdings" panose="05000000000000000000" pitchFamily="2" charset="2"/>
              <a:buChar char="§"/>
            </a:pPr>
            <a:r>
              <a:rPr lang="en-US" dirty="0"/>
              <a:t>Engineering Design</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pPr defTabSz="931774">
              <a:defRPr/>
            </a:pPr>
            <a:r>
              <a:rPr lang="en-US" dirty="0"/>
              <a:t>Each </a:t>
            </a:r>
            <a:r>
              <a:rPr lang="en-US" altLang="en-US" dirty="0">
                <a:ea typeface="ＭＳ Ｐゴシック" panose="020B0600070205080204" pitchFamily="34" charset="-128"/>
              </a:rPr>
              <a:t>Performance Expectation</a:t>
            </a:r>
            <a:r>
              <a:rPr lang="en-US" dirty="0"/>
              <a:t> provides a statement of what students should be able to do by the end of instruction and </a:t>
            </a:r>
            <a:r>
              <a:rPr lang="en-US" dirty="0">
                <a:solidFill>
                  <a:schemeClr val="tx2"/>
                </a:solidFill>
                <a:latin typeface="Calibri" panose="020F0502020204030204" pitchFamily="34" charset="0"/>
              </a:rPr>
              <a:t>includes a </a:t>
            </a:r>
            <a:r>
              <a:rPr lang="en-US" sz="1200" dirty="0">
                <a:solidFill>
                  <a:schemeClr val="tx2"/>
                </a:solidFill>
                <a:latin typeface="Calibri" panose="020F0502020204030204" pitchFamily="34" charset="0"/>
              </a:rPr>
              <a:t>Science and Engineering Practice, a Disciplinary Core Idea, and a Crosscutting Concept.</a:t>
            </a:r>
            <a:endParaRPr lang="en-US" b="1" dirty="0">
              <a:solidFill>
                <a:schemeClr val="tx2"/>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4C8005DD-FEDA-4D0D-9955-1A9CBC03E8DC}" type="slidenum">
              <a:rPr lang="en-US" smtClean="0"/>
              <a:t>13</a:t>
            </a:fld>
            <a:endParaRPr lang="en-US"/>
          </a:p>
        </p:txBody>
      </p:sp>
    </p:spTree>
    <p:extLst>
      <p:ext uri="{BB962C8B-B14F-4D97-AF65-F5344CB8AC3E}">
        <p14:creationId xmlns:p14="http://schemas.microsoft.com/office/powerpoint/2010/main" val="1968120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r>
              <a:rPr lang="en-US" altLang="en-US" dirty="0">
                <a:ea typeface="ＭＳ Ｐゴシック" panose="020B0600070205080204" pitchFamily="34" charset="-128"/>
              </a:rPr>
              <a:t>This slide shows one Performance Expectation, 3-LS4-4. The “3” tells us that this</a:t>
            </a:r>
            <a:r>
              <a:rPr lang="en-US" altLang="en-US" baseline="0" dirty="0">
                <a:ea typeface="ＭＳ Ｐゴシック" panose="020B0600070205080204" pitchFamily="34" charset="-128"/>
              </a:rPr>
              <a:t> </a:t>
            </a:r>
            <a:r>
              <a:rPr lang="en-US" altLang="en-US" dirty="0">
                <a:ea typeface="ＭＳ Ｐゴシック" panose="020B0600070205080204" pitchFamily="34" charset="-128"/>
              </a:rPr>
              <a:t>Performance Expectation</a:t>
            </a:r>
            <a:r>
              <a:rPr lang="en-US" altLang="en-US" baseline="0" dirty="0">
                <a:ea typeface="ＭＳ Ｐゴシック" panose="020B0600070205080204" pitchFamily="34" charset="-128"/>
              </a:rPr>
              <a:t> is from the 3-5 band of standards</a:t>
            </a:r>
            <a:r>
              <a:rPr lang="en-US" altLang="en-US" dirty="0">
                <a:ea typeface="ＭＳ Ｐゴシック" panose="020B0600070205080204" pitchFamily="34" charset="-128"/>
              </a:rPr>
              <a:t>, the “LS4” refers to the overarching concept of “Biological Evolution: Unity and Diversity,” and the  “-4” tells us that it is the fourth in a series of grade 3-5 Performance Expectations about that overarching concept.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The text of the Performance Expectations starts with the Performance Expectation Statement in black font and may be followed by a clarification statement and/or assessment boundary in red font. The clarification statements supply examples or additional clarification to the performance expectations. The assessment boundaries are meant to specify limits to large-scale assessment. They are </a:t>
            </a:r>
            <a:r>
              <a:rPr lang="en-US" altLang="en-US" b="1" dirty="0">
                <a:ea typeface="ＭＳ Ｐゴシック" panose="020B0600070205080204" pitchFamily="34" charset="-128"/>
              </a:rPr>
              <a:t>not</a:t>
            </a:r>
            <a:r>
              <a:rPr lang="en-US" altLang="en-US" dirty="0">
                <a:ea typeface="ＭＳ Ｐゴシック" panose="020B0600070205080204" pitchFamily="34" charset="-128"/>
              </a:rPr>
              <a:t> meant to put limits on what can be taught or how it is taught, but to provide guidance to assessment developers.</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The Performance Expectation statement incorporates three dimensions, shown below in the Dimension Boxes. These include a science and engineering practice (</a:t>
            </a:r>
            <a:r>
              <a:rPr lang="en-US" altLang="en-US" b="1" dirty="0">
                <a:ea typeface="ＭＳ Ｐゴシック" panose="020B0600070205080204" pitchFamily="34" charset="-128"/>
              </a:rPr>
              <a:t>SEP</a:t>
            </a:r>
            <a:r>
              <a:rPr lang="en-US" altLang="en-US" dirty="0">
                <a:ea typeface="ＭＳ Ｐゴシック" panose="020B0600070205080204" pitchFamily="34" charset="-128"/>
              </a:rPr>
              <a:t>), one or more disciplinary core ideas (</a:t>
            </a:r>
            <a:r>
              <a:rPr lang="en-US" altLang="en-US" b="1" dirty="0">
                <a:ea typeface="ＭＳ Ｐゴシック" panose="020B0600070205080204" pitchFamily="34" charset="-128"/>
              </a:rPr>
              <a:t>DCI</a:t>
            </a:r>
            <a:r>
              <a:rPr lang="en-US" altLang="en-US" dirty="0">
                <a:ea typeface="ＭＳ Ｐゴシック" panose="020B0600070205080204" pitchFamily="34" charset="-128"/>
              </a:rPr>
              <a:t>), and a crosscutting concept (</a:t>
            </a:r>
            <a:r>
              <a:rPr lang="en-US" altLang="en-US" b="1" dirty="0">
                <a:ea typeface="ＭＳ Ｐゴシック" panose="020B0600070205080204" pitchFamily="34" charset="-128"/>
              </a:rPr>
              <a:t>CCC</a:t>
            </a:r>
            <a:r>
              <a:rPr lang="en-US" altLang="en-US" dirty="0">
                <a:ea typeface="ＭＳ Ｐゴシック" panose="020B0600070205080204" pitchFamily="34" charset="-128"/>
              </a:rPr>
              <a:t>). The Performance Expectation statement can provide some insight as to how the student is expected to utilize the </a:t>
            </a:r>
            <a:r>
              <a:rPr lang="en-US" altLang="en-US" b="1" dirty="0">
                <a:ea typeface="ＭＳ Ｐゴシック" panose="020B0600070205080204" pitchFamily="34" charset="-128"/>
              </a:rPr>
              <a:t>SEP</a:t>
            </a:r>
            <a:r>
              <a:rPr lang="en-US" altLang="en-US" dirty="0">
                <a:ea typeface="ＭＳ Ｐゴシック" panose="020B0600070205080204" pitchFamily="34" charset="-128"/>
              </a:rPr>
              <a:t>, </a:t>
            </a:r>
            <a:r>
              <a:rPr lang="en-US" altLang="en-US" b="1" dirty="0">
                <a:ea typeface="ＭＳ Ｐゴシック" panose="020B0600070205080204" pitchFamily="34" charset="-128"/>
              </a:rPr>
              <a:t>DCI</a:t>
            </a:r>
            <a:r>
              <a:rPr lang="en-US" altLang="en-US" dirty="0">
                <a:ea typeface="ＭＳ Ｐゴシック" panose="020B0600070205080204" pitchFamily="34" charset="-128"/>
              </a:rPr>
              <a:t>, and </a:t>
            </a:r>
            <a:r>
              <a:rPr lang="en-US" altLang="en-US" b="1" dirty="0">
                <a:ea typeface="ＭＳ Ｐゴシック" panose="020B0600070205080204" pitchFamily="34" charset="-128"/>
              </a:rPr>
              <a:t>CCC</a:t>
            </a:r>
            <a:r>
              <a:rPr lang="en-US" altLang="en-US" dirty="0">
                <a:ea typeface="ＭＳ Ｐゴシック" panose="020B0600070205080204" pitchFamily="34" charset="-128"/>
              </a:rPr>
              <a:t> together to achieve the performance expectation.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We will talk</a:t>
            </a:r>
            <a:r>
              <a:rPr lang="en-US" altLang="en-US" baseline="0" dirty="0">
                <a:ea typeface="ＭＳ Ｐゴシック" panose="020B0600070205080204" pitchFamily="34" charset="-128"/>
              </a:rPr>
              <a:t> more about this structure when we get to the Item Specifications section of the presentation. </a:t>
            </a:r>
            <a:endParaRPr lang="en-US" altLang="en-US" dirty="0">
              <a:ea typeface="ＭＳ Ｐゴシック" panose="020B0600070205080204"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ＭＳ Ｐゴシック" panose="020B0600070205080204" pitchFamily="34" charset="-128"/>
              </a:defRPr>
            </a:lvl1pPr>
            <a:lvl2pPr marL="756844" indent="-291094">
              <a:defRPr>
                <a:solidFill>
                  <a:schemeClr val="tx1"/>
                </a:solidFill>
                <a:latin typeface="Garamond" panose="02020404030301010803" pitchFamily="18" charset="0"/>
                <a:ea typeface="ＭＳ Ｐゴシック" panose="020B0600070205080204" pitchFamily="34" charset="-128"/>
              </a:defRPr>
            </a:lvl2pPr>
            <a:lvl3pPr marL="1164377" indent="-232876">
              <a:defRPr>
                <a:solidFill>
                  <a:schemeClr val="tx1"/>
                </a:solidFill>
                <a:latin typeface="Garamond" panose="02020404030301010803" pitchFamily="18" charset="0"/>
                <a:ea typeface="ＭＳ Ｐゴシック" panose="020B0600070205080204" pitchFamily="34" charset="-128"/>
              </a:defRPr>
            </a:lvl3pPr>
            <a:lvl4pPr marL="1630126" indent="-232876">
              <a:defRPr>
                <a:solidFill>
                  <a:schemeClr val="tx1"/>
                </a:solidFill>
                <a:latin typeface="Garamond" panose="02020404030301010803" pitchFamily="18" charset="0"/>
                <a:ea typeface="ＭＳ Ｐゴシック" panose="020B0600070205080204" pitchFamily="34" charset="-128"/>
              </a:defRPr>
            </a:lvl4pPr>
            <a:lvl5pPr marL="2095877" indent="-232876">
              <a:defRPr>
                <a:solidFill>
                  <a:schemeClr val="tx1"/>
                </a:solidFill>
                <a:latin typeface="Garamond" panose="02020404030301010803" pitchFamily="18" charset="0"/>
                <a:ea typeface="ＭＳ Ｐゴシック" panose="020B0600070205080204" pitchFamily="34" charset="-128"/>
              </a:defRPr>
            </a:lvl5pPr>
            <a:lvl6pPr marL="2561627" indent="-232876"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6pPr>
            <a:lvl7pPr marL="3027377" indent="-232876"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7pPr>
            <a:lvl8pPr marL="3493128" indent="-232876"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8pPr>
            <a:lvl9pPr marL="3958877" indent="-232876" eaLnBrk="0" fontAlgn="base" hangingPunct="0">
              <a:spcBef>
                <a:spcPct val="0"/>
              </a:spcBef>
              <a:spcAft>
                <a:spcPct val="0"/>
              </a:spcAft>
              <a:defRPr>
                <a:solidFill>
                  <a:schemeClr val="tx1"/>
                </a:solidFill>
                <a:latin typeface="Garamond" panose="02020404030301010803" pitchFamily="18" charset="0"/>
                <a:ea typeface="ＭＳ Ｐゴシック" panose="020B0600070205080204" pitchFamily="34" charset="-128"/>
              </a:defRPr>
            </a:lvl9pPr>
          </a:lstStyle>
          <a:p>
            <a:fld id="{B8DAC356-9A2D-49E0-BFC4-5DA9050FDFF2}" type="slidenum">
              <a:rPr lang="en-US" altLang="en-US" smtClean="0"/>
              <a:pPr/>
              <a:t>14</a:t>
            </a:fld>
            <a:endParaRPr lang="en-US" altLang="en-US"/>
          </a:p>
        </p:txBody>
      </p:sp>
    </p:spTree>
    <p:extLst>
      <p:ext uri="{BB962C8B-B14F-4D97-AF65-F5344CB8AC3E}">
        <p14:creationId xmlns:p14="http://schemas.microsoft.com/office/powerpoint/2010/main" val="1465403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slide provides you with a link to the OSPI Science Standards [CLICK] webpage as well as additional NGSS resources. </a:t>
            </a:r>
          </a:p>
        </p:txBody>
      </p:sp>
      <p:sp>
        <p:nvSpPr>
          <p:cNvPr id="4" name="Slide Number Placeholder 3"/>
          <p:cNvSpPr>
            <a:spLocks noGrp="1"/>
          </p:cNvSpPr>
          <p:nvPr>
            <p:ph type="sldNum" sz="quarter" idx="10"/>
          </p:nvPr>
        </p:nvSpPr>
        <p:spPr/>
        <p:txBody>
          <a:bodyPr/>
          <a:lstStyle/>
          <a:p>
            <a:fld id="{4C8005DD-FEDA-4D0D-9955-1A9CBC03E8DC}" type="slidenum">
              <a:rPr lang="en-US" smtClean="0"/>
              <a:t>15</a:t>
            </a:fld>
            <a:endParaRPr lang="en-US"/>
          </a:p>
        </p:txBody>
      </p:sp>
    </p:spTree>
    <p:extLst>
      <p:ext uri="{BB962C8B-B14F-4D97-AF65-F5344CB8AC3E}">
        <p14:creationId xmlns:p14="http://schemas.microsoft.com/office/powerpoint/2010/main" val="187759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Pages 3-9 of the Test Design and Item Specifications document </a:t>
            </a:r>
            <a:r>
              <a:rPr lang="en-US" baseline="0" dirty="0"/>
              <a:t>describe the structure of the WCAS.</a:t>
            </a:r>
            <a:endParaRPr lang="en-US" dirty="0"/>
          </a:p>
          <a:p>
            <a:r>
              <a:rPr lang="en-US" dirty="0"/>
              <a:t>The WCAS is composed of item clusters and standalone items that align to the NGSS Performance Expectations.</a:t>
            </a:r>
            <a:r>
              <a:rPr lang="en-US" baseline="0" dirty="0"/>
              <a:t> It will take us a few slides to build the full picture of how item clusters and standalone items are carefully put together to compose a test form.</a:t>
            </a:r>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16</a:t>
            </a:fld>
            <a:endParaRPr lang="en-US"/>
          </a:p>
        </p:txBody>
      </p:sp>
    </p:spTree>
    <p:extLst>
      <p:ext uri="{BB962C8B-B14F-4D97-AF65-F5344CB8AC3E}">
        <p14:creationId xmlns:p14="http://schemas.microsoft.com/office/powerpoint/2010/main" val="1134476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graphic on this slide models</a:t>
            </a:r>
            <a:r>
              <a:rPr lang="en-US" baseline="0" dirty="0"/>
              <a:t> the structure of an item cluster and can be found on page 3 of the Test Design &amp; Item Specifications document.</a:t>
            </a:r>
            <a:endParaRPr lang="en-US" dirty="0"/>
          </a:p>
          <a:p>
            <a:pPr defTabSz="931774">
              <a:defRPr/>
            </a:pPr>
            <a:endParaRPr lang="en-US" dirty="0"/>
          </a:p>
          <a:p>
            <a:r>
              <a:rPr lang="en-US" dirty="0"/>
              <a:t>Let’s start with the phenomenon or design problem that is used to give the cluster coherence. </a:t>
            </a:r>
          </a:p>
          <a:p>
            <a:endParaRPr lang="en-US" dirty="0"/>
          </a:p>
          <a:p>
            <a:r>
              <a:rPr lang="en-US" dirty="0"/>
              <a:t>[CLICK] </a:t>
            </a:r>
          </a:p>
          <a:p>
            <a:endParaRPr lang="en-US" dirty="0"/>
          </a:p>
          <a:p>
            <a:r>
              <a:rPr lang="en-US" dirty="0"/>
              <a:t>The use of phenomena or design problems in item and cluster development provides:</a:t>
            </a:r>
          </a:p>
          <a:p>
            <a:pPr marL="174708" indent="-174708">
              <a:buFont typeface="Arial" panose="020B0604020202020204" pitchFamily="34" charset="0"/>
              <a:buChar char="•"/>
            </a:pPr>
            <a:r>
              <a:rPr lang="en-US" dirty="0"/>
              <a:t>a context in which to demonstrate transfer of knowledge and skills,</a:t>
            </a:r>
          </a:p>
          <a:p>
            <a:pPr marL="174708" indent="-174708">
              <a:buFont typeface="Arial" panose="020B0604020202020204" pitchFamily="34" charset="0"/>
              <a:buChar char="•"/>
            </a:pPr>
            <a:r>
              <a:rPr lang="en-US" dirty="0"/>
              <a:t>a focus for combining knowledge and abilities from multiple dimensions, and</a:t>
            </a:r>
          </a:p>
          <a:p>
            <a:pPr marL="174708" indent="-174708">
              <a:buFont typeface="Arial" panose="020B0604020202020204" pitchFamily="34" charset="0"/>
              <a:buChar char="•"/>
            </a:pPr>
            <a:r>
              <a:rPr lang="en-US" dirty="0"/>
              <a:t>an element of interest and motivation for students. </a:t>
            </a:r>
          </a:p>
          <a:p>
            <a:pPr marL="174708" indent="-174708">
              <a:buFont typeface="Arial" panose="020B0604020202020204" pitchFamily="34" charset="0"/>
              <a:buChar char="•"/>
            </a:pPr>
            <a:endParaRPr lang="en-US" dirty="0"/>
          </a:p>
          <a:p>
            <a:r>
              <a:rPr lang="en-US" dirty="0"/>
              <a:t>Next,</a:t>
            </a:r>
            <a:r>
              <a:rPr lang="en-US" baseline="0" dirty="0"/>
              <a:t> a</a:t>
            </a:r>
            <a:r>
              <a:rPr lang="en-US" dirty="0"/>
              <a:t> Performance Expectation bundle is generally two related Performance Expectations that are used to explain or make sense of a scientific phenomenon or a design problem. </a:t>
            </a:r>
          </a:p>
          <a:p>
            <a:pPr marL="174708" indent="-174708">
              <a:buFont typeface="Arial" panose="020B0604020202020204" pitchFamily="34" charset="0"/>
              <a:buChar char="•"/>
            </a:pPr>
            <a:endParaRPr lang="en-US" dirty="0"/>
          </a:p>
          <a:p>
            <a:r>
              <a:rPr lang="en-US" dirty="0"/>
              <a:t>[CLICK]</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Performance Expectations may be bundled across domains (for example., Life Science and Earth and Space Science PEs) or may be domain-specific (for example., all Life Science).</a:t>
            </a:r>
          </a:p>
          <a:p>
            <a:pPr marL="174708" indent="-174708">
              <a:buFont typeface="Arial" panose="020B0604020202020204" pitchFamily="34" charset="0"/>
              <a:buChar char="•"/>
            </a:pPr>
            <a:r>
              <a:rPr lang="en-US" dirty="0"/>
              <a:t>Performance Expectations may be bundled</a:t>
            </a:r>
            <a:r>
              <a:rPr lang="en-US" baseline="0" dirty="0"/>
              <a:t> that have dimensions in common </a:t>
            </a:r>
            <a:r>
              <a:rPr lang="en-US" dirty="0"/>
              <a:t>(for example, all Performance Expectations have the modeling SEP) or bundled to include a range of dimensions (for example, the Performance Expectations have no SEP, DCI, or CCC in common). </a:t>
            </a:r>
          </a:p>
          <a:p>
            <a:endParaRPr lang="en-US" dirty="0"/>
          </a:p>
          <a:p>
            <a:pPr defTabSz="931774">
              <a:defRPr/>
            </a:pPr>
            <a:r>
              <a:rPr lang="en-US" dirty="0"/>
              <a:t>Some Performance Expectations may be robust enough to support an entire item cluster on their own, but most bundles will consist of two Performance Expectations. An individual Performance Expectation may be used in more than one bundle, but care will be taken to ensure that no Performance Expectation will be over-represented on a WCAS form.</a:t>
            </a:r>
          </a:p>
          <a:p>
            <a:endParaRPr lang="en-US" dirty="0"/>
          </a:p>
          <a:p>
            <a:r>
              <a:rPr lang="en-US" dirty="0"/>
              <a:t>The item cluster is carefully constructed such that:</a:t>
            </a:r>
          </a:p>
          <a:p>
            <a:endParaRPr lang="en-US" dirty="0"/>
          </a:p>
          <a:p>
            <a:r>
              <a:rPr lang="en-US" dirty="0"/>
              <a:t>[CLICK]</a:t>
            </a:r>
          </a:p>
          <a:p>
            <a:endParaRPr lang="en-US" dirty="0"/>
          </a:p>
          <a:p>
            <a:pPr marL="174708" indent="-174708">
              <a:buFont typeface="Arial" panose="020B0604020202020204" pitchFamily="34" charset="0"/>
              <a:buChar char="•"/>
            </a:pPr>
            <a:r>
              <a:rPr lang="en-US" dirty="0"/>
              <a:t>each item is linked to a stimulus or stimuli and to the other items within the item cluster, </a:t>
            </a:r>
          </a:p>
          <a:p>
            <a:pPr marL="174708" indent="-174708">
              <a:buFont typeface="Arial" panose="020B0604020202020204" pitchFamily="34" charset="0"/>
              <a:buChar char="•"/>
            </a:pPr>
            <a:r>
              <a:rPr lang="en-US" dirty="0"/>
              <a:t>each item is aligned to at least two dimensions from the PE bundle,</a:t>
            </a:r>
          </a:p>
          <a:p>
            <a:pPr marL="174708" indent="-174708">
              <a:buFont typeface="Arial" panose="020B0604020202020204" pitchFamily="34" charset="0"/>
              <a:buChar char="•"/>
            </a:pPr>
            <a:r>
              <a:rPr lang="en-US" dirty="0"/>
              <a:t>at least one item is three-dimensional,</a:t>
            </a:r>
          </a:p>
          <a:p>
            <a:pPr marL="174708" indent="-174708" defTabSz="931774">
              <a:buFont typeface="Arial" panose="020B0604020202020204" pitchFamily="34" charset="0"/>
              <a:buChar char="•"/>
              <a:defRPr/>
            </a:pPr>
            <a:r>
              <a:rPr lang="en-US" dirty="0"/>
              <a:t>all items support the phenomenon or design problem identified,</a:t>
            </a:r>
            <a:r>
              <a:rPr lang="en-US" baseline="0" dirty="0"/>
              <a:t> and</a:t>
            </a:r>
            <a:endParaRPr lang="en-US" dirty="0"/>
          </a:p>
          <a:p>
            <a:pPr marL="174708" indent="-174708" defTabSz="931774">
              <a:buFont typeface="Arial" panose="020B0604020202020204" pitchFamily="34" charset="0"/>
              <a:buChar char="•"/>
              <a:defRPr/>
            </a:pPr>
            <a:r>
              <a:rPr lang="en-US" dirty="0"/>
              <a:t>the items progress logically and contain internal scaffolding to support the student’s progression to higher levels of complexity.</a:t>
            </a:r>
          </a:p>
          <a:p>
            <a:pPr marL="174708" indent="-174708" defTabSz="931774">
              <a:buFont typeface="Arial" panose="020B0604020202020204" pitchFamily="34" charset="0"/>
              <a:buChar char="•"/>
              <a:defRPr/>
            </a:pPr>
            <a:endParaRPr lang="en-US" dirty="0"/>
          </a:p>
          <a:p>
            <a:pPr defTabSz="931774">
              <a:defRPr/>
            </a:pPr>
            <a:r>
              <a:rPr lang="en-US" dirty="0"/>
              <a:t>In addition, </a:t>
            </a:r>
          </a:p>
          <a:p>
            <a:pPr marL="174708" indent="-174708" defTabSz="931774">
              <a:buFont typeface="Arial" panose="020B0604020202020204" pitchFamily="34" charset="0"/>
              <a:buChar char="•"/>
              <a:defRPr/>
            </a:pPr>
            <a:r>
              <a:rPr lang="en-US" dirty="0"/>
              <a:t>Stimuli are interspersed among the items to add information as needed.</a:t>
            </a:r>
          </a:p>
          <a:p>
            <a:pPr marL="174708" indent="-174708" defTabSz="931774">
              <a:buFont typeface="Arial" panose="020B0604020202020204" pitchFamily="34" charset="0"/>
              <a:buChar char="•"/>
              <a:defRPr/>
            </a:pPr>
            <a:r>
              <a:rPr lang="en-US" dirty="0"/>
              <a:t>Some items have more than one part (ex: Part A, Part B)</a:t>
            </a:r>
            <a:r>
              <a:rPr lang="en-US" baseline="0" dirty="0"/>
              <a:t> in order to achieve 2 or 3-dimensional alignment. </a:t>
            </a:r>
            <a:endParaRPr lang="en-US" dirty="0"/>
          </a:p>
          <a:p>
            <a:endParaRPr lang="en-US" dirty="0"/>
          </a:p>
          <a:p>
            <a:pPr defTabSz="931774">
              <a:defRPr/>
            </a:pPr>
            <a:r>
              <a:rPr lang="en-US" dirty="0"/>
              <a:t>During item cluster development, judgements about</a:t>
            </a:r>
            <a:r>
              <a:rPr lang="en-US" baseline="0" dirty="0"/>
              <a:t> alignment to </a:t>
            </a:r>
            <a:r>
              <a:rPr lang="en-US" dirty="0"/>
              <a:t>Performance Expectations are made at multiple levels. Each level of alignment judgment contributes to the overall alignment of the cluster. For example, all individual item alignment judgments and judgments on the appropriateness of the phenomenon and the stimulus combine to contribute to the overall judgment of the item cluster as aligned and appropriate for the Performance Expectation bundle. </a:t>
            </a:r>
          </a:p>
        </p:txBody>
      </p:sp>
      <p:sp>
        <p:nvSpPr>
          <p:cNvPr id="4" name="Slide Number Placeholder 3"/>
          <p:cNvSpPr>
            <a:spLocks noGrp="1"/>
          </p:cNvSpPr>
          <p:nvPr>
            <p:ph type="sldNum" sz="quarter" idx="10"/>
          </p:nvPr>
        </p:nvSpPr>
        <p:spPr/>
        <p:txBody>
          <a:bodyPr/>
          <a:lstStyle/>
          <a:p>
            <a:fld id="{4C8005DD-FEDA-4D0D-9955-1A9CBC03E8DC}" type="slidenum">
              <a:rPr lang="en-US" smtClean="0"/>
              <a:t>17</a:t>
            </a:fld>
            <a:endParaRPr lang="en-US"/>
          </a:p>
        </p:txBody>
      </p:sp>
    </p:spTree>
    <p:extLst>
      <p:ext uri="{BB962C8B-B14F-4D97-AF65-F5344CB8AC3E}">
        <p14:creationId xmlns:p14="http://schemas.microsoft.com/office/powerpoint/2010/main" val="4176964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standalone item is a focused measurement tool that uses a single item to address two or three dimensions of one Performance Expectation. Standalone items allow for increased Performance Expectation coverage on a given administration of the WCAS. A standalone item includes a stimulus and a question. Standalone items can have more than one part (e.g., Part A, Part B).</a:t>
            </a:r>
          </a:p>
        </p:txBody>
      </p:sp>
      <p:sp>
        <p:nvSpPr>
          <p:cNvPr id="4" name="Slide Number Placeholder 3"/>
          <p:cNvSpPr>
            <a:spLocks noGrp="1"/>
          </p:cNvSpPr>
          <p:nvPr>
            <p:ph type="sldNum" sz="quarter" idx="10"/>
          </p:nvPr>
        </p:nvSpPr>
        <p:spPr/>
        <p:txBody>
          <a:bodyPr/>
          <a:lstStyle/>
          <a:p>
            <a:fld id="{4C8005DD-FEDA-4D0D-9955-1A9CBC03E8DC}" type="slidenum">
              <a:rPr lang="en-US" smtClean="0"/>
              <a:t>18</a:t>
            </a:fld>
            <a:endParaRPr lang="en-US"/>
          </a:p>
        </p:txBody>
      </p:sp>
    </p:spTree>
    <p:extLst>
      <p:ext uri="{BB962C8B-B14F-4D97-AF65-F5344CB8AC3E}">
        <p14:creationId xmlns:p14="http://schemas.microsoft.com/office/powerpoint/2010/main" val="1370526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Grade</a:t>
            </a:r>
            <a:r>
              <a:rPr lang="en-US" baseline="0" dirty="0"/>
              <a:t> 5 blueprint is found on page 9 of the Test Design and Item Specifications document, and shows how clusters and standalone items are put together for a test.</a:t>
            </a:r>
          </a:p>
          <a:p>
            <a:pPr defTabSz="931501">
              <a:defRPr/>
            </a:pPr>
            <a:endParaRPr lang="en-US" dirty="0"/>
          </a:p>
          <a:p>
            <a:pPr defTabSz="931501">
              <a:defRPr/>
            </a:pPr>
            <a:r>
              <a:rPr lang="en-US" dirty="0"/>
              <a:t>The number</a:t>
            </a:r>
            <a:r>
              <a:rPr lang="en-US" baseline="0" dirty="0"/>
              <a:t> of </a:t>
            </a:r>
            <a:r>
              <a:rPr lang="en-US" dirty="0"/>
              <a:t>Performance Expectations</a:t>
            </a:r>
            <a:r>
              <a:rPr lang="en-US" baseline="0" dirty="0"/>
              <a:t> in three of the domains (physical sciences, life sciences, and Earth and space sciences) in the 3-5 band of the standards were used to </a:t>
            </a:r>
            <a:r>
              <a:rPr lang="en-US" dirty="0"/>
              <a:t>find the percentage of Performance Expectations per domain</a:t>
            </a:r>
            <a:r>
              <a:rPr lang="en-US" baseline="0" dirty="0"/>
              <a:t>. See the second column. Approximately 40% of the standards are from the physical sciences domain, 29% of the standards are from the life sciences domain, and 31% of the standards come from the Earth and space sciences domain.</a:t>
            </a:r>
          </a:p>
          <a:p>
            <a:pPr defTabSz="931501">
              <a:defRPr/>
            </a:pPr>
            <a:endParaRPr lang="en-US" baseline="0" dirty="0"/>
          </a:p>
          <a:p>
            <a:pPr defTabSz="931501">
              <a:defRPr/>
            </a:pPr>
            <a:r>
              <a:rPr lang="en-US" baseline="0" dirty="0"/>
              <a:t>The WCAS will include a similar percentage of items per domain. That is what you see in the third column. The last column takes the 35 total points for the grade 5 WCAS, and breaks them out by those percentages.</a:t>
            </a:r>
            <a:r>
              <a:rPr lang="en-US" dirty="0"/>
              <a:t> </a:t>
            </a:r>
          </a:p>
          <a:p>
            <a:pPr defTabSz="931501">
              <a:defRPr/>
            </a:pPr>
            <a:endParaRPr lang="en-US" baseline="0" dirty="0"/>
          </a:p>
          <a:p>
            <a:pPr defTabSz="931501">
              <a:defRPr/>
            </a:pPr>
            <a:r>
              <a:rPr lang="en-US" baseline="0" dirty="0"/>
              <a:t>A student receives an overall scale score on the WCAS, and a sub-score for each of three reporting areas: practices and crosscutting concepts in physical sciences, practices and crosscutting concepts in life sciences, and practices and crosscutting concepts in Earth and space sciences.</a:t>
            </a:r>
          </a:p>
          <a:p>
            <a:pPr defTabSz="931501">
              <a:defRPr/>
            </a:pPr>
            <a:endParaRPr lang="en-US" baseline="0" dirty="0"/>
          </a:p>
          <a:p>
            <a:pPr defTabSz="931501">
              <a:defRPr/>
            </a:pPr>
            <a:r>
              <a:rPr lang="en-US" baseline="0" dirty="0"/>
              <a:t>The Engineering Design (ETS) Performance Expectations are always bundled with a Physical Sciences, Life Sciences, or Earth and Space Sciences Performance Expectation for the WCAS, but are not reported in a separate reporting area. </a:t>
            </a:r>
          </a:p>
        </p:txBody>
      </p:sp>
      <p:sp>
        <p:nvSpPr>
          <p:cNvPr id="4" name="Slide Number Placeholder 3"/>
          <p:cNvSpPr>
            <a:spLocks noGrp="1"/>
          </p:cNvSpPr>
          <p:nvPr>
            <p:ph type="sldNum" sz="quarter" idx="10"/>
          </p:nvPr>
        </p:nvSpPr>
        <p:spPr/>
        <p:txBody>
          <a:bodyPr/>
          <a:lstStyle/>
          <a:p>
            <a:fld id="{4C8005DD-FEDA-4D0D-9955-1A9CBC03E8DC}" type="slidenum">
              <a:rPr lang="en-US" smtClean="0"/>
              <a:t>19</a:t>
            </a:fld>
            <a:endParaRPr lang="en-US"/>
          </a:p>
        </p:txBody>
      </p:sp>
    </p:spTree>
    <p:extLst>
      <p:ext uri="{BB962C8B-B14F-4D97-AF65-F5344CB8AC3E}">
        <p14:creationId xmlns:p14="http://schemas.microsoft.com/office/powerpoint/2010/main" val="3918720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training is being recorded. The recording will be available on the science assessment website in a few weeks. The final PowerPoint slides, with a script in the notes section, will be posted to the Science Assessment webpa</a:t>
            </a:r>
            <a:r>
              <a:rPr lang="en-US" b="0" baseline="0" dirty="0"/>
              <a:t>ge by the end of this week.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defTabSz="931774">
              <a:defRPr/>
            </a:pPr>
            <a:r>
              <a:rPr lang="en-US" baseline="0" dirty="0"/>
              <a:t>All participants have been muted.  Please submit questions through the Chat box function in the Zoom Meeting. We will compile questions into an FAQ document that will be posted along with the PowerPoint slides on the science assessment webpage. We will not be using the Hand Raise button today. </a:t>
            </a:r>
          </a:p>
          <a:p>
            <a:pPr defTabSz="931774">
              <a:defRPr/>
            </a:pPr>
            <a:endParaRPr lang="en-US" baseline="0"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a:t>Additional details about accessing webinar materials will be given at the end of the presentation.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0" baseline="0" dirty="0"/>
          </a:p>
          <a:p>
            <a:r>
              <a:rPr lang="en-US" b="0" baseline="0" dirty="0"/>
              <a:t>To receive clock hours, sign in to </a:t>
            </a:r>
            <a:r>
              <a:rPr lang="en-US" b="0" baseline="0" dirty="0" err="1"/>
              <a:t>pdEnroller</a:t>
            </a:r>
            <a:r>
              <a:rPr lang="en-US" b="0" baseline="0" dirty="0"/>
              <a:t>, create an account, if needed, and register for the webinar. If you have not already registered for the webinar in </a:t>
            </a:r>
            <a:r>
              <a:rPr lang="en-US" b="0" baseline="0" dirty="0" err="1"/>
              <a:t>pdEnroller</a:t>
            </a:r>
            <a:r>
              <a:rPr lang="en-US" b="0" baseline="0" dirty="0"/>
              <a:t>, you can still do so after today’s presentation. You will need to complete a short evaluation of the webinar to receive the clock hours. </a:t>
            </a:r>
          </a:p>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2</a:t>
            </a:fld>
            <a:endParaRPr lang="en-US"/>
          </a:p>
        </p:txBody>
      </p:sp>
    </p:spTree>
    <p:extLst>
      <p:ext uri="{BB962C8B-B14F-4D97-AF65-F5344CB8AC3E}">
        <p14:creationId xmlns:p14="http://schemas.microsoft.com/office/powerpoint/2010/main" val="3632162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students work their way through the Grade 5 WCAS, they will first encounter </a:t>
            </a:r>
            <a:r>
              <a:rPr lang="en-US" baseline="0" dirty="0"/>
              <a:t>6 to 12 standalone items. </a:t>
            </a:r>
          </a:p>
          <a:p>
            <a:endParaRPr lang="en-US" baseline="0" dirty="0"/>
          </a:p>
          <a:p>
            <a:r>
              <a:rPr lang="en-US" baseline="0" dirty="0"/>
              <a:t>After the standalone items, the test turns to item clusters. There are 3 to 6 items per cluster. </a:t>
            </a:r>
          </a:p>
          <a:p>
            <a:endParaRPr lang="en-US" baseline="0" dirty="0"/>
          </a:p>
          <a:p>
            <a:r>
              <a:rPr lang="en-US" baseline="0" dirty="0"/>
              <a:t>The grade 5 assessment has 5 clusters. There will be </a:t>
            </a:r>
            <a:r>
              <a:rPr lang="en-US" b="1" baseline="0" dirty="0"/>
              <a:t>at least </a:t>
            </a:r>
            <a:r>
              <a:rPr lang="en-US" baseline="0" dirty="0"/>
              <a:t>one cluster on the test that assesses each domain (physical, life, and Earth and space sciences, as well as engineering design). There will be a minimum of 3 different Science and Engineering Practices across the clusters, and a minimum of 3 different Crosscutting Concepts across the clusters.</a:t>
            </a:r>
          </a:p>
          <a:p>
            <a:endParaRPr lang="en-US" baseline="0" dirty="0"/>
          </a:p>
          <a:p>
            <a:r>
              <a:rPr lang="en-US" dirty="0"/>
              <a:t>Approximately 1/4 to 1/3 of the 45 Performance Expectations can be covered on a given year’s WCAS. This means that, with careful planning and test building, all of the grade 5 performance expectations can be assessed over 3-5 administrations. </a:t>
            </a:r>
            <a:endParaRPr lang="en-US" baseline="0" dirty="0"/>
          </a:p>
          <a:p>
            <a:endParaRPr lang="en-US" baseline="0" dirty="0"/>
          </a:p>
          <a:p>
            <a:r>
              <a:rPr lang="en-US" baseline="0" dirty="0"/>
              <a:t>If it feels like you are starting to put together a 4-D puzzle in your head with all of these requirements….you are on the right track for what test building feels like.</a:t>
            </a:r>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20</a:t>
            </a:fld>
            <a:endParaRPr lang="en-US"/>
          </a:p>
        </p:txBody>
      </p:sp>
    </p:spTree>
    <p:extLst>
      <p:ext uri="{BB962C8B-B14F-4D97-AF65-F5344CB8AC3E}">
        <p14:creationId xmlns:p14="http://schemas.microsoft.com/office/powerpoint/2010/main" val="3597848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Remember, there are items field-tested on each years’ WCAS. They are embedded in the online test and do not count toward a student’s score. The field test items are either a cluster of items, or several standalone items. We need students to put forth as much effort into field test items as they do for the operational items to get as accurate information as possible about how the field test items function. </a:t>
            </a:r>
          </a:p>
          <a:p>
            <a:endParaRPr lang="en-US" baseline="0" dirty="0"/>
          </a:p>
          <a:p>
            <a:r>
              <a:rPr lang="en-US" baseline="0" dirty="0"/>
              <a:t>Like the Smarter Balanced tests, the WCAS can be given to students over multiple test sessions. We recommend 3 sessions maximum. Remember, each time a student starts a session, they have to go through the log in procedures that add to total testing time. Information about splitting the test into multiple sessions is included in the Test Administrators Manual available through the WCAP Portal. </a:t>
            </a:r>
            <a:r>
              <a:rPr lang="en-US" dirty="0">
                <a:hlinkClick r:id="rId3"/>
              </a:rPr>
              <a:t>https://wa.portal.cambiumast.com/</a:t>
            </a:r>
            <a:endParaRPr lang="en-US" baseline="0" dirty="0"/>
          </a:p>
        </p:txBody>
      </p:sp>
      <p:sp>
        <p:nvSpPr>
          <p:cNvPr id="4" name="Slide Number Placeholder 3"/>
          <p:cNvSpPr>
            <a:spLocks noGrp="1"/>
          </p:cNvSpPr>
          <p:nvPr>
            <p:ph type="sldNum" sz="quarter" idx="10"/>
          </p:nvPr>
        </p:nvSpPr>
        <p:spPr/>
        <p:txBody>
          <a:bodyPr/>
          <a:lstStyle/>
          <a:p>
            <a:fld id="{4C8005DD-FEDA-4D0D-9955-1A9CBC03E8DC}" type="slidenum">
              <a:rPr lang="en-US" smtClean="0"/>
              <a:t>21</a:t>
            </a:fld>
            <a:endParaRPr lang="en-US"/>
          </a:p>
        </p:txBody>
      </p:sp>
    </p:spTree>
    <p:extLst>
      <p:ext uri="{BB962C8B-B14F-4D97-AF65-F5344CB8AC3E}">
        <p14:creationId xmlns:p14="http://schemas.microsoft.com/office/powerpoint/2010/main" val="1597949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Pages</a:t>
            </a:r>
            <a:r>
              <a:rPr lang="en-US" baseline="0" dirty="0"/>
              <a:t> 4 through 7 of the </a:t>
            </a:r>
            <a:r>
              <a:rPr lang="en-US" dirty="0"/>
              <a:t>Test Design and Item Specifications </a:t>
            </a:r>
            <a:r>
              <a:rPr lang="en-US" baseline="0" dirty="0"/>
              <a:t>document give details about the features and item types on the WCAS.</a:t>
            </a:r>
          </a:p>
          <a:p>
            <a:pPr defTabSz="931774">
              <a:defRPr/>
            </a:pPr>
            <a:endParaRPr lang="en-US" baseline="0" dirty="0"/>
          </a:p>
          <a:p>
            <a:pPr defTabSz="931774">
              <a:defRPr/>
            </a:pPr>
            <a:r>
              <a:rPr lang="en-US" baseline="0" dirty="0"/>
              <a:t>Standalone items fill the entire screen. </a:t>
            </a:r>
          </a:p>
          <a:p>
            <a:endParaRPr lang="en-US" baseline="0" dirty="0"/>
          </a:p>
          <a:p>
            <a:r>
              <a:rPr lang="en-US" baseline="0" dirty="0"/>
              <a:t>For an item clusters, stimuli and items are presented side-by-side—with stimuli on the left and items on the right.</a:t>
            </a:r>
          </a:p>
          <a:p>
            <a:endParaRPr lang="en-US" baseline="0" dirty="0"/>
          </a:p>
          <a:p>
            <a:r>
              <a:rPr lang="en-US" dirty="0"/>
              <a:t>For an item cluster that has more than one stimulus, each stimulus is delivered along with the items most closely associated to that stimulus. Once a stimulus is presented, it is available to the student throughout the cluster. To minimize vertical scrolling and the need to move back to previous screens within a cluster, a stimulus is collapsed once the next stimulus is provided. A +/- icon in the heading of a stimulus section allows the stimulus to be hidden from view or expanded to suit a student’s current need. </a:t>
            </a:r>
            <a:endParaRPr lang="en-US" baseline="0" dirty="0"/>
          </a:p>
          <a:p>
            <a:endParaRPr lang="en-US" baseline="0" dirty="0"/>
          </a:p>
          <a:p>
            <a:r>
              <a:rPr lang="en-US" dirty="0"/>
              <a:t>WCAS clusters include some locking items in which the student cannot change their answer once they have moved on to the next item. A padlock icon next to the item number alerts students that they are answering a locking item. When they start to move on from the item, an “attention” box warns the student that they will not be able to change their answer once they move on. The student can either return to the item or move forward and lock in their answer. </a:t>
            </a:r>
          </a:p>
          <a:p>
            <a:endParaRPr lang="en-US" dirty="0"/>
          </a:p>
          <a:p>
            <a:r>
              <a:rPr lang="en-US" dirty="0"/>
              <a:t>Locking items allow the student to be updated with correct information in subsequent items or stimuli. In addition, locking items help to limit item interaction effects or clueing between items in a cluster. </a:t>
            </a:r>
          </a:p>
          <a:p>
            <a:endParaRPr lang="en-US" dirty="0"/>
          </a:p>
          <a:p>
            <a:r>
              <a:rPr lang="en-US" dirty="0"/>
              <a:t>Students can return and view an item that has been locked. The student will see their answer, but they cannot change their answer. </a:t>
            </a:r>
          </a:p>
          <a:p>
            <a:endParaRPr lang="en-US" dirty="0"/>
          </a:p>
          <a:p>
            <a:r>
              <a:rPr lang="en-US" dirty="0"/>
              <a:t>A basic four-function calculator is embedded in the online platform for all items in the WCAS for grade 5. Students should be familiar with the functionality of the calculator prior to using it on the assessment. The calculator is available online and as an app for practice. For more information about the calculator available during testing, visit the Desmos.com State Assessments webpage </a:t>
            </a:r>
            <a:r>
              <a:rPr lang="en-US" dirty="0">
                <a:hlinkClick r:id="rId3"/>
              </a:rPr>
              <a:t>https://www.desmos.com/testing/washington</a:t>
            </a:r>
            <a:endParaRPr lang="en-US" baseline="0" dirty="0"/>
          </a:p>
        </p:txBody>
      </p:sp>
      <p:sp>
        <p:nvSpPr>
          <p:cNvPr id="4" name="Slide Number Placeholder 3"/>
          <p:cNvSpPr>
            <a:spLocks noGrp="1"/>
          </p:cNvSpPr>
          <p:nvPr>
            <p:ph type="sldNum" sz="quarter" idx="10"/>
          </p:nvPr>
        </p:nvSpPr>
        <p:spPr/>
        <p:txBody>
          <a:bodyPr/>
          <a:lstStyle/>
          <a:p>
            <a:fld id="{4C8005DD-FEDA-4D0D-9955-1A9CBC03E8DC}" type="slidenum">
              <a:rPr lang="en-US" smtClean="0"/>
              <a:t>22</a:t>
            </a:fld>
            <a:endParaRPr lang="en-US"/>
          </a:p>
        </p:txBody>
      </p:sp>
    </p:spTree>
    <p:extLst>
      <p:ext uri="{BB962C8B-B14F-4D97-AF65-F5344CB8AC3E}">
        <p14:creationId xmlns:p14="http://schemas.microsoft.com/office/powerpoint/2010/main" val="1339822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WCAS is delivered online</a:t>
            </a:r>
            <a:r>
              <a:rPr lang="en-US" baseline="0" dirty="0"/>
              <a:t> using the same platform as the Smarter Balanced tests and may look familiar to students. However, s</a:t>
            </a:r>
            <a:r>
              <a:rPr lang="en-US" dirty="0"/>
              <a:t>tudents who take online assessments need opportunities to explore the features of the online assessment and to practice using the tools available to them. </a:t>
            </a:r>
          </a:p>
          <a:p>
            <a:endParaRPr lang="en-US" dirty="0"/>
          </a:p>
          <a:p>
            <a:pPr defTabSz="931774">
              <a:defRPr/>
            </a:pPr>
            <a:r>
              <a:rPr lang="en-US" dirty="0"/>
              <a:t>The WCAS training tests were expanded in December 2019. The training tests are available through the WCAP Portal. </a:t>
            </a:r>
            <a:r>
              <a:rPr lang="en-US" dirty="0">
                <a:hlinkClick r:id="rId3"/>
              </a:rPr>
              <a:t>https://wa.portal.cambiumast.com/training-tests.stml</a:t>
            </a:r>
            <a:endParaRPr lang="en-US" dirty="0"/>
          </a:p>
          <a:p>
            <a:endParaRPr lang="en-US" dirty="0"/>
          </a:p>
          <a:p>
            <a:pPr marL="174708" indent="-174708">
              <a:buFont typeface="Arial" panose="020B0604020202020204" pitchFamily="34" charset="0"/>
              <a:buChar char="•"/>
            </a:pPr>
            <a:r>
              <a:rPr lang="en-US" dirty="0"/>
              <a:t>The Grade 5 and Grade 8 training tests each have two new standalone items.</a:t>
            </a:r>
          </a:p>
          <a:p>
            <a:pPr marL="174708" indent="-174708">
              <a:buFont typeface="Arial" panose="020B0604020202020204" pitchFamily="34" charset="0"/>
              <a:buChar char="•"/>
            </a:pPr>
            <a:r>
              <a:rPr lang="en-US" dirty="0"/>
              <a:t>The Grade 11 training test has three new standalone items and one new item cluster.</a:t>
            </a:r>
          </a:p>
          <a:p>
            <a:endParaRPr lang="en-US" dirty="0"/>
          </a:p>
          <a:p>
            <a:r>
              <a:rPr lang="en-US" dirty="0"/>
              <a:t>All standalone items and item clusters on the training tests were developed by Washington educators and successfully field tested with Washington students. The standalone items and item clusters were carefully chosen for the training tests to represent a variety of online question types and features. All students can access all three training tests, if desired.</a:t>
            </a:r>
          </a:p>
          <a:p>
            <a:endParaRPr lang="en-US" dirty="0"/>
          </a:p>
          <a:p>
            <a:r>
              <a:rPr lang="en-US" dirty="0"/>
              <a:t>Training Test Lesson Plans for each grade-level training test are available on the </a:t>
            </a:r>
            <a:r>
              <a:rPr lang="en-US" dirty="0" err="1"/>
              <a:t>WCAS</a:t>
            </a:r>
            <a:r>
              <a:rPr lang="en-US" dirty="0"/>
              <a:t> Educator Resources webpage. </a:t>
            </a:r>
          </a:p>
          <a:p>
            <a:pPr defTabSz="931774">
              <a:defRPr/>
            </a:pPr>
            <a:r>
              <a:rPr lang="en-US" dirty="0">
                <a:solidFill>
                  <a:prstClr val="black"/>
                </a:solidFill>
                <a:hlinkClick r:id="rId4"/>
              </a:rPr>
              <a:t>https://</a:t>
            </a:r>
            <a:r>
              <a:rPr lang="en-US" dirty="0" err="1">
                <a:solidFill>
                  <a:prstClr val="black"/>
                </a:solidFill>
                <a:hlinkClick r:id="rId4"/>
              </a:rPr>
              <a:t>www.k12.wa.us</a:t>
            </a:r>
            <a:r>
              <a:rPr lang="en-US" dirty="0">
                <a:solidFill>
                  <a:prstClr val="black"/>
                </a:solidFill>
                <a:hlinkClick r:id="rId4"/>
              </a:rPr>
              <a:t>/student-success/testing/state-testing-overview/</a:t>
            </a:r>
            <a:r>
              <a:rPr lang="en-US" dirty="0" err="1">
                <a:solidFill>
                  <a:prstClr val="black"/>
                </a:solidFill>
                <a:hlinkClick r:id="rId4"/>
              </a:rPr>
              <a:t>washington</a:t>
            </a:r>
            <a:r>
              <a:rPr lang="en-US" dirty="0">
                <a:solidFill>
                  <a:prstClr val="black"/>
                </a:solidFill>
                <a:hlinkClick r:id="rId4"/>
              </a:rPr>
              <a:t>-comprehensive-assessment-science/</a:t>
            </a:r>
            <a:r>
              <a:rPr lang="en-US" dirty="0" err="1">
                <a:solidFill>
                  <a:prstClr val="black"/>
                </a:solidFill>
                <a:hlinkClick r:id="rId4"/>
              </a:rPr>
              <a:t>wcas</a:t>
            </a:r>
            <a:r>
              <a:rPr lang="en-US" dirty="0">
                <a:solidFill>
                  <a:prstClr val="black"/>
                </a:solidFill>
                <a:hlinkClick r:id="rId4"/>
              </a:rPr>
              <a:t>-educator-resources</a:t>
            </a:r>
            <a:br>
              <a:rPr lang="en-US" dirty="0"/>
            </a:br>
            <a:endParaRPr lang="en-US" dirty="0"/>
          </a:p>
          <a:p>
            <a:r>
              <a:rPr lang="en-US" dirty="0"/>
              <a:t>The documents include descriptions of ways to practice using the tools for each item type, an answer key, and information about the standards alignment for each question.</a:t>
            </a:r>
          </a:p>
          <a:p>
            <a:r>
              <a:rPr lang="en-US" dirty="0"/>
              <a:t>Grade 5 lesson Plan</a:t>
            </a:r>
            <a:br>
              <a:rPr lang="en-US" dirty="0"/>
            </a:br>
            <a:r>
              <a:rPr lang="en-US" dirty="0">
                <a:hlinkClick r:id="rId5"/>
              </a:rPr>
              <a:t>https://www.k12.wa.us/sites/default/files/public/science/pubdocs/LessonPlans5-FINAL%20DRAFT.pdf</a:t>
            </a:r>
            <a:endParaRPr lang="en-US" dirty="0"/>
          </a:p>
          <a:p>
            <a:r>
              <a:rPr lang="en-US" dirty="0"/>
              <a:t>Grade 8 Lesson Plan</a:t>
            </a:r>
            <a:br>
              <a:rPr lang="en-US" dirty="0"/>
            </a:br>
            <a:r>
              <a:rPr lang="en-US" dirty="0">
                <a:hlinkClick r:id="rId6"/>
              </a:rPr>
              <a:t>https://www.k12.wa.us/sites/default/files/public/science/pubdocs/LessonPlans8-FINAL%20DRAFT.pdf</a:t>
            </a:r>
            <a:endParaRPr lang="en-US" dirty="0"/>
          </a:p>
          <a:p>
            <a:r>
              <a:rPr lang="en-US" dirty="0"/>
              <a:t>Grade 11 Lesson Plan</a:t>
            </a:r>
            <a:br>
              <a:rPr lang="en-US" dirty="0"/>
            </a:br>
            <a:r>
              <a:rPr lang="en-US" dirty="0">
                <a:hlinkClick r:id="rId7"/>
              </a:rPr>
              <a:t>https://www.k12.wa.us/sites/default/files/public/science/pubdocs/LessonPlans11-FINAL%20DRAFT.pdf</a:t>
            </a:r>
            <a:endParaRPr lang="en-US" dirty="0"/>
          </a:p>
          <a:p>
            <a:endParaRPr lang="en-US" dirty="0"/>
          </a:p>
          <a:p>
            <a:pPr defTabSz="931774">
              <a:defRPr/>
            </a:pPr>
            <a:r>
              <a:rPr lang="en-US" dirty="0"/>
              <a:t>A separate Quick Start Guide includes information about accessing the training tests as a guest user or through the secure browser.</a:t>
            </a:r>
          </a:p>
          <a:p>
            <a:r>
              <a:rPr lang="en-US" dirty="0"/>
              <a:t>Quick Start Guide</a:t>
            </a:r>
            <a:br>
              <a:rPr lang="en-US" dirty="0"/>
            </a:br>
            <a:r>
              <a:rPr lang="en-US" dirty="0">
                <a:hlinkClick r:id="rId8"/>
              </a:rPr>
              <a:t>https://www.k12.wa.us/sites/default/files/public/science/pubdocs/OnlineTrainingTestQuickStart-FINAL_DRAFT.pdf</a:t>
            </a:r>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23</a:t>
            </a:fld>
            <a:endParaRPr lang="en-US"/>
          </a:p>
        </p:txBody>
      </p:sp>
    </p:spTree>
    <p:extLst>
      <p:ext uri="{BB962C8B-B14F-4D97-AF65-F5344CB8AC3E}">
        <p14:creationId xmlns:p14="http://schemas.microsoft.com/office/powerpoint/2010/main" val="879854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a:t>
            </a:r>
            <a:r>
              <a:rPr lang="en-US" baseline="0" dirty="0"/>
              <a:t> stop here for a few minutes and answer some questions that have come in. </a:t>
            </a:r>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24</a:t>
            </a:fld>
            <a:endParaRPr lang="en-US"/>
          </a:p>
        </p:txBody>
      </p:sp>
    </p:spTree>
    <p:extLst>
      <p:ext uri="{BB962C8B-B14F-4D97-AF65-F5344CB8AC3E}">
        <p14:creationId xmlns:p14="http://schemas.microsoft.com/office/powerpoint/2010/main" val="1466351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move into the Item</a:t>
            </a:r>
            <a:r>
              <a:rPr lang="en-US" baseline="0" dirty="0"/>
              <a:t> Specifications part of the presentation.</a:t>
            </a:r>
          </a:p>
          <a:p>
            <a:endParaRPr lang="en-US" baseline="0" dirty="0"/>
          </a:p>
          <a:p>
            <a:pPr defTabSz="931501">
              <a:defRPr/>
            </a:pPr>
            <a:r>
              <a:rPr lang="en-US" dirty="0"/>
              <a:t>The science assessment team at OSPI worked with Washington State educators and assessment research and development partners to produce item specifications that will support multi-dimensional item development.</a:t>
            </a:r>
          </a:p>
          <a:p>
            <a:pPr defTabSz="931501">
              <a:defRPr/>
            </a:pPr>
            <a:endParaRPr lang="en-US" dirty="0"/>
          </a:p>
          <a:p>
            <a:pPr defTabSz="931501">
              <a:defRPr/>
            </a:pPr>
            <a:r>
              <a:rPr lang="en-US" dirty="0"/>
              <a:t>The following two slides represent an item specification. We</a:t>
            </a:r>
            <a:r>
              <a:rPr lang="en-US" baseline="0" dirty="0"/>
              <a:t> are going to use Performance Expectation 4-ESS3-2 as the example. It can be found on pages 104 and 105 of the Grade 5 Test Design and Item Specifications document.</a:t>
            </a:r>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25</a:t>
            </a:fld>
            <a:endParaRPr lang="en-US"/>
          </a:p>
        </p:txBody>
      </p:sp>
    </p:spTree>
    <p:extLst>
      <p:ext uri="{BB962C8B-B14F-4D97-AF65-F5344CB8AC3E}">
        <p14:creationId xmlns:p14="http://schemas.microsoft.com/office/powerpoint/2010/main" val="3004524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Item Specification is two pages.</a:t>
            </a:r>
          </a:p>
          <a:p>
            <a:endParaRPr lang="en-US" baseline="0" dirty="0"/>
          </a:p>
          <a:p>
            <a:r>
              <a:rPr lang="en-US" baseline="0" dirty="0"/>
              <a:t>Most of the front page is language copied from the NGSS.</a:t>
            </a:r>
          </a:p>
          <a:p>
            <a:endParaRPr lang="en-US" baseline="0" dirty="0"/>
          </a:p>
          <a:p>
            <a:pPr defTabSz="931774">
              <a:defRPr/>
            </a:pPr>
            <a:r>
              <a:rPr lang="en-US" dirty="0"/>
              <a:t>For example, the </a:t>
            </a:r>
            <a:r>
              <a:rPr lang="en-US" baseline="0" dirty="0"/>
              <a:t>Performance Expectation statement [CLICK]</a:t>
            </a:r>
          </a:p>
          <a:p>
            <a:endParaRPr lang="en-US" baseline="0" dirty="0"/>
          </a:p>
          <a:p>
            <a:pPr defTabSz="931774">
              <a:defRPr/>
            </a:pPr>
            <a:r>
              <a:rPr lang="en-US" baseline="0" dirty="0"/>
              <a:t>And the dimensions information </a:t>
            </a:r>
          </a:p>
          <a:p>
            <a:pPr marL="174708" indent="-174708" defTabSz="931774">
              <a:buFont typeface="Arial" panose="020B0604020202020204" pitchFamily="34" charset="0"/>
              <a:buChar char="•"/>
              <a:defRPr/>
            </a:pPr>
            <a:r>
              <a:rPr lang="en-US" baseline="0" dirty="0"/>
              <a:t>the SEP in blue [CLICK], </a:t>
            </a:r>
          </a:p>
          <a:p>
            <a:pPr marL="174708" indent="-174708">
              <a:buFont typeface="Arial" panose="020B0604020202020204" pitchFamily="34" charset="0"/>
              <a:buChar char="•"/>
            </a:pPr>
            <a:r>
              <a:rPr lang="en-US" baseline="0" dirty="0"/>
              <a:t>the DCI in orange [CLICK], and</a:t>
            </a:r>
          </a:p>
          <a:p>
            <a:pPr marL="174708" indent="-174708">
              <a:buFont typeface="Arial" panose="020B0604020202020204" pitchFamily="34" charset="0"/>
              <a:buChar char="•"/>
            </a:pPr>
            <a:r>
              <a:rPr lang="en-US" baseline="0" dirty="0"/>
              <a:t>the CCC in green [CLICK]</a:t>
            </a:r>
          </a:p>
          <a:p>
            <a:pPr defTabSz="931774">
              <a:defRPr/>
            </a:pPr>
            <a:r>
              <a:rPr lang="en-US" baseline="0" dirty="0"/>
              <a:t>Come directly from the Performance Expectation. </a:t>
            </a:r>
          </a:p>
          <a:p>
            <a:pPr defTabSz="931774">
              <a:defRPr/>
            </a:pPr>
            <a:endParaRPr lang="en-US" baseline="0" dirty="0"/>
          </a:p>
          <a:p>
            <a:pPr defTabSz="931774">
              <a:defRPr/>
            </a:pPr>
            <a:r>
              <a:rPr lang="en-US" dirty="0"/>
              <a:t>While the performance expectations can stand alone, a more coherent and complete view of what students should be able to do comes when the performance expectations are viewed in tandem with the contents of the dimensions boxes.</a:t>
            </a:r>
            <a:r>
              <a:rPr lang="en-US" baseline="0" dirty="0"/>
              <a:t> </a:t>
            </a:r>
          </a:p>
          <a:p>
            <a:pPr defTabSz="931774">
              <a:defRPr/>
            </a:pPr>
            <a:endParaRPr lang="en-US" b="1" dirty="0"/>
          </a:p>
          <a:p>
            <a:pPr defTabSz="931774">
              <a:defRPr/>
            </a:pPr>
            <a:r>
              <a:rPr lang="en-US" baseline="0" dirty="0"/>
              <a:t>Let’s read these four pieces together to see how this works.</a:t>
            </a:r>
          </a:p>
          <a:p>
            <a:pPr defTabSz="931774">
              <a:defRPr/>
            </a:pPr>
            <a:endParaRPr lang="en-US" b="1" dirty="0"/>
          </a:p>
          <a:p>
            <a:pPr defTabSz="931774">
              <a:defRPr/>
            </a:pPr>
            <a:r>
              <a:rPr lang="en-US" b="1" dirty="0"/>
              <a:t>4-ESS3-2 </a:t>
            </a:r>
            <a:r>
              <a:rPr lang="en-US" dirty="0"/>
              <a:t>Generate and compare multiple solutions to reduce the impacts of natural Earth processes on humans.</a:t>
            </a:r>
          </a:p>
          <a:p>
            <a:pPr defTabSz="931774">
              <a:defRPr/>
            </a:pPr>
            <a:endParaRPr lang="en-US" dirty="0"/>
          </a:p>
          <a:p>
            <a:r>
              <a:rPr lang="en-US" b="1" dirty="0"/>
              <a:t>Science &amp; Engineering Practices: Constructing Explanations and Designing Solutions</a:t>
            </a:r>
            <a:endParaRPr lang="en-US" dirty="0"/>
          </a:p>
          <a:p>
            <a:r>
              <a:rPr lang="en-US" dirty="0"/>
              <a:t>Constructing explanations and designing solutions in 3–5 builds on K–2 experiences and progresses to the use of evidence in constructing explanations that specify variables that describe and predict phenomena and in designing multiple solutions to design problems.</a:t>
            </a:r>
          </a:p>
          <a:p>
            <a:pPr marL="174708" indent="-174708">
              <a:buFont typeface="Arial" panose="020B0604020202020204" pitchFamily="34" charset="0"/>
              <a:buChar char="•"/>
            </a:pPr>
            <a:r>
              <a:rPr lang="en-US" dirty="0"/>
              <a:t>Generate and compare multiple solutions to a problem based on how well they meet the criteria and constraints of the design solution.</a:t>
            </a:r>
          </a:p>
          <a:p>
            <a:pPr marL="174708" indent="-174708">
              <a:buFont typeface="Arial" panose="020B0604020202020204" pitchFamily="34" charset="0"/>
              <a:buChar char="•"/>
            </a:pPr>
            <a:endParaRPr lang="en-US" dirty="0"/>
          </a:p>
          <a:p>
            <a:r>
              <a:rPr lang="en-US" b="1" dirty="0"/>
              <a:t>Disciplinary Core Ideas:</a:t>
            </a:r>
          </a:p>
          <a:p>
            <a:r>
              <a:rPr lang="en-US" b="1" dirty="0"/>
              <a:t>ESS3.B: Natural Hazards</a:t>
            </a:r>
            <a:endParaRPr lang="en-US" dirty="0"/>
          </a:p>
          <a:p>
            <a:pPr lvl="0"/>
            <a:r>
              <a:rPr lang="en-US" dirty="0"/>
              <a:t>A variety of hazards result from natural processes (e.g., earthquakes, tsunamis, volcanic eruptions). Humans cannot eliminate the hazards but can take steps to reduce their impacts. </a:t>
            </a:r>
            <a:endParaRPr lang="en-US" i="1" dirty="0"/>
          </a:p>
          <a:p>
            <a:pPr lvl="0"/>
            <a:r>
              <a:rPr lang="en-US" b="1" dirty="0"/>
              <a:t>ETS1.B: Designing Solutions to Engineering Problems</a:t>
            </a:r>
            <a:endParaRPr lang="en-US" dirty="0"/>
          </a:p>
          <a:p>
            <a:r>
              <a:rPr lang="en-US" dirty="0"/>
              <a:t>Testing a solution involves investigating how well it performs under a range of likely conditions. </a:t>
            </a:r>
            <a:endParaRPr lang="en-US" i="1" dirty="0"/>
          </a:p>
          <a:p>
            <a:endParaRPr lang="en-US" dirty="0"/>
          </a:p>
          <a:p>
            <a:r>
              <a:rPr lang="en-US" b="1" dirty="0"/>
              <a:t>Crosscutting Concepts: </a:t>
            </a:r>
          </a:p>
          <a:p>
            <a:r>
              <a:rPr lang="en-US" b="1" dirty="0"/>
              <a:t>Cause and Effect</a:t>
            </a:r>
            <a:endParaRPr lang="en-US" dirty="0"/>
          </a:p>
          <a:p>
            <a:pPr lvl="0"/>
            <a:r>
              <a:rPr lang="en-US" dirty="0"/>
              <a:t>Cause and effect relationships are routinely identified, tested, and used to explain change.</a:t>
            </a:r>
          </a:p>
          <a:p>
            <a:pPr lvl="0"/>
            <a:endParaRPr lang="en-US" dirty="0"/>
          </a:p>
          <a:p>
            <a:r>
              <a:rPr lang="en-US" b="1" dirty="0"/>
              <a:t>Influence of Engineering,</a:t>
            </a:r>
            <a:endParaRPr lang="en-US" dirty="0"/>
          </a:p>
          <a:p>
            <a:r>
              <a:rPr lang="en-US" b="1" dirty="0"/>
              <a:t>Technology, and Science on Society and the Natural World</a:t>
            </a:r>
            <a:endParaRPr lang="en-US" dirty="0"/>
          </a:p>
          <a:p>
            <a:r>
              <a:rPr lang="en-US" dirty="0"/>
              <a:t>Engineers improve existing technologies or develop new ones to increase their benefits, to decrease known risks, and to meet societal demands.</a:t>
            </a:r>
          </a:p>
          <a:p>
            <a:endParaRPr lang="en-US" baseline="0" dirty="0"/>
          </a:p>
          <a:p>
            <a:r>
              <a:rPr lang="en-US" baseline="0" dirty="0"/>
              <a:t>Next, you’ll find links to the exact pages in the K-12 Framework for Science Education [CLICK] and the NGSS Appendices [CLICK] where more information about each dimension can be found. </a:t>
            </a:r>
          </a:p>
          <a:p>
            <a:pPr marL="174708" indent="-174708">
              <a:buFont typeface="Arial" panose="020B0604020202020204" pitchFamily="34" charset="0"/>
              <a:buChar char="•"/>
            </a:pPr>
            <a:r>
              <a:rPr lang="en-US" baseline="0" dirty="0"/>
              <a:t>The K-12 Framework for Science Education is the foundational document for the NGSS. I</a:t>
            </a:r>
            <a:r>
              <a:rPr lang="en-US" dirty="0"/>
              <a:t>t is grounded in the most current research on science and science learning and identifies the science all K–12 students should know upon completion of high school. </a:t>
            </a:r>
            <a:r>
              <a:rPr lang="en-US" dirty="0">
                <a:hlinkClick r:id="rId3"/>
              </a:rPr>
              <a:t>https://www.nap.edu/catalog/13165/a-framework-for-k-12-science-education-practices-crosscutting-concepts</a:t>
            </a:r>
            <a:endParaRPr lang="en-US" baseline="0" dirty="0"/>
          </a:p>
          <a:p>
            <a:pPr marL="174708" indent="-174708">
              <a:buFont typeface="Arial" panose="020B0604020202020204" pitchFamily="34" charset="0"/>
              <a:buChar char="•"/>
            </a:pPr>
            <a:r>
              <a:rPr lang="en-US" baseline="0" dirty="0"/>
              <a:t>The NGSS Appendices provide </a:t>
            </a:r>
            <a:r>
              <a:rPr lang="en-US" dirty="0"/>
              <a:t>background and detail about the standards.</a:t>
            </a:r>
            <a:r>
              <a:rPr lang="en-US" dirty="0">
                <a:hlinkClick r:id="rId4"/>
              </a:rPr>
              <a:t> https://www.nextgenscience.org/resources/ngss-appendices</a:t>
            </a:r>
            <a:endParaRPr lang="en-US" baseline="0" dirty="0"/>
          </a:p>
          <a:p>
            <a:pPr defTabSz="931774">
              <a:defRPr/>
            </a:pPr>
            <a:r>
              <a:rPr lang="en-US" baseline="0" dirty="0"/>
              <a:t>We won’t explore these links today, but this feature of the item specifications provides a quick way to access this helpful information. </a:t>
            </a:r>
          </a:p>
          <a:p>
            <a:endParaRPr lang="en-US" baseline="0" dirty="0"/>
          </a:p>
          <a:p>
            <a:r>
              <a:rPr lang="en-US" baseline="0" dirty="0"/>
              <a:t>Finally, the front page lists the clarification statement [CLICK] and assessment boundary [CLICK] which also include language directly from the Performance Expectation.</a:t>
            </a:r>
          </a:p>
          <a:p>
            <a:endParaRPr lang="en-US" baseline="0" dirty="0"/>
          </a:p>
          <a:p>
            <a:r>
              <a:rPr lang="en-US" dirty="0"/>
              <a:t>For this Performance Expectation, these statements tell us that the “Examples of solutions could include designing an earthquake resistant building and improving monitoring of volcanic activity.” and that “Assessment is limited to earthquakes, floods, tsunamis, and volcanic eruptions.”</a:t>
            </a:r>
            <a:endParaRPr lang="en-US" baseline="0" dirty="0"/>
          </a:p>
        </p:txBody>
      </p:sp>
      <p:sp>
        <p:nvSpPr>
          <p:cNvPr id="4" name="Slide Number Placeholder 3"/>
          <p:cNvSpPr>
            <a:spLocks noGrp="1"/>
          </p:cNvSpPr>
          <p:nvPr>
            <p:ph type="sldNum" sz="quarter" idx="10"/>
          </p:nvPr>
        </p:nvSpPr>
        <p:spPr/>
        <p:txBody>
          <a:bodyPr/>
          <a:lstStyle/>
          <a:p>
            <a:fld id="{4C8005DD-FEDA-4D0D-9955-1A9CBC03E8DC}" type="slidenum">
              <a:rPr lang="en-US" smtClean="0"/>
              <a:t>26</a:t>
            </a:fld>
            <a:endParaRPr lang="en-US"/>
          </a:p>
        </p:txBody>
      </p:sp>
    </p:spTree>
    <p:extLst>
      <p:ext uri="{BB962C8B-B14F-4D97-AF65-F5344CB8AC3E}">
        <p14:creationId xmlns:p14="http://schemas.microsoft.com/office/powerpoint/2010/main" val="905566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back page is specific to the WCAS and </a:t>
            </a:r>
            <a:r>
              <a:rPr lang="en-US" baseline="0" dirty="0"/>
              <a:t>always starts with a table of four Item Specifications [CLICK].</a:t>
            </a:r>
          </a:p>
          <a:p>
            <a:endParaRPr lang="en-US" baseline="0" dirty="0"/>
          </a:p>
          <a:p>
            <a:r>
              <a:rPr lang="en-US" baseline="0" dirty="0"/>
              <a:t>The first item specification has a code with a “.1” added onto the end of the </a:t>
            </a:r>
            <a:r>
              <a:rPr lang="en-US" b="0" baseline="0" dirty="0"/>
              <a:t>Performance Expectation</a:t>
            </a:r>
            <a:r>
              <a:rPr lang="en-US" baseline="0" dirty="0"/>
              <a:t> number. The code for the first item specification here is 4-ESS3-2.1 The first item specification describes how a </a:t>
            </a:r>
            <a:r>
              <a:rPr lang="en-US" b="1" baseline="0" dirty="0"/>
              <a:t>three dimensional </a:t>
            </a:r>
            <a:r>
              <a:rPr lang="en-US" baseline="0" dirty="0"/>
              <a:t>item is written to assess the </a:t>
            </a:r>
            <a:r>
              <a:rPr lang="en-US" b="1" baseline="0" dirty="0"/>
              <a:t>SEP</a:t>
            </a:r>
            <a:r>
              <a:rPr lang="en-US" baseline="0" dirty="0"/>
              <a:t>, </a:t>
            </a:r>
            <a:r>
              <a:rPr lang="en-US" b="1" baseline="0" dirty="0"/>
              <a:t>DCI</a:t>
            </a:r>
            <a:r>
              <a:rPr lang="en-US" baseline="0" dirty="0"/>
              <a:t>, and </a:t>
            </a:r>
            <a:r>
              <a:rPr lang="en-US" b="1" baseline="0" dirty="0"/>
              <a:t>CCC </a:t>
            </a:r>
            <a:r>
              <a:rPr lang="en-US" b="0" baseline="0" dirty="0"/>
              <a:t>of the Performance Expectation.</a:t>
            </a:r>
          </a:p>
          <a:p>
            <a:endParaRPr lang="en-US" b="0" baseline="0" dirty="0"/>
          </a:p>
          <a:p>
            <a:pPr defTabSz="931774">
              <a:defRPr/>
            </a:pPr>
            <a:r>
              <a:rPr lang="en-US" baseline="0" dirty="0"/>
              <a:t>The second item specification listed--has a code with a “.2” added onto the end of the </a:t>
            </a:r>
            <a:r>
              <a:rPr lang="en-US" b="0" baseline="0" dirty="0"/>
              <a:t>Performance Expectation</a:t>
            </a:r>
            <a:r>
              <a:rPr lang="en-US" baseline="0" dirty="0"/>
              <a:t> number. The second item specification describes how a </a:t>
            </a:r>
            <a:r>
              <a:rPr lang="en-US" b="1" baseline="0" dirty="0"/>
              <a:t>two dimensional </a:t>
            </a:r>
            <a:r>
              <a:rPr lang="en-US" baseline="0" dirty="0"/>
              <a:t>item is written to assess the </a:t>
            </a:r>
            <a:r>
              <a:rPr lang="en-US" b="1" baseline="0" dirty="0"/>
              <a:t>SEP</a:t>
            </a:r>
            <a:r>
              <a:rPr lang="en-US" baseline="0" dirty="0"/>
              <a:t> and </a:t>
            </a:r>
            <a:r>
              <a:rPr lang="en-US" b="1" baseline="0" dirty="0"/>
              <a:t>DCI</a:t>
            </a:r>
            <a:r>
              <a:rPr lang="en-US" b="0" baseline="0" dirty="0"/>
              <a:t> of the Performance Expectation.</a:t>
            </a:r>
          </a:p>
          <a:p>
            <a:endParaRPr lang="en-US" baseline="0" dirty="0"/>
          </a:p>
          <a:p>
            <a:pPr defTabSz="931501">
              <a:defRPr/>
            </a:pPr>
            <a:r>
              <a:rPr lang="en-US" baseline="0" dirty="0"/>
              <a:t>The third item specification listed--has a code with a “.3” added onto the end of the </a:t>
            </a:r>
            <a:r>
              <a:rPr lang="en-US" b="0" baseline="0" dirty="0"/>
              <a:t>Performance Expectation</a:t>
            </a:r>
            <a:r>
              <a:rPr lang="en-US" baseline="0" dirty="0"/>
              <a:t> number. The third item specification describes how a </a:t>
            </a:r>
            <a:r>
              <a:rPr lang="en-US" b="1" baseline="0" dirty="0"/>
              <a:t>two dimensional </a:t>
            </a:r>
            <a:r>
              <a:rPr lang="en-US" baseline="0" dirty="0"/>
              <a:t>item is written to assess the </a:t>
            </a:r>
            <a:r>
              <a:rPr lang="en-US" b="1" baseline="0" dirty="0"/>
              <a:t>DCI</a:t>
            </a:r>
            <a:r>
              <a:rPr lang="en-US" baseline="0" dirty="0"/>
              <a:t> and </a:t>
            </a:r>
            <a:r>
              <a:rPr lang="en-US" b="1" baseline="0" dirty="0"/>
              <a:t>CCC</a:t>
            </a:r>
            <a:r>
              <a:rPr lang="en-US" baseline="0" dirty="0"/>
              <a:t> </a:t>
            </a:r>
            <a:r>
              <a:rPr lang="en-US" b="0" baseline="0" dirty="0"/>
              <a:t>of the Performance Expectation.</a:t>
            </a:r>
          </a:p>
          <a:p>
            <a:pPr defTabSz="931501">
              <a:defRPr/>
            </a:pPr>
            <a:endParaRPr lang="en-US" baseline="0" dirty="0"/>
          </a:p>
          <a:p>
            <a:pPr defTabSz="931501">
              <a:defRPr/>
            </a:pPr>
            <a:r>
              <a:rPr lang="en-US" baseline="0" dirty="0"/>
              <a:t>The fourth item specification listed--has a code with a “.4” added onto the end of the </a:t>
            </a:r>
            <a:r>
              <a:rPr lang="en-US" b="0" baseline="0" dirty="0"/>
              <a:t>Performance Expectation</a:t>
            </a:r>
            <a:r>
              <a:rPr lang="en-US" baseline="0" dirty="0"/>
              <a:t> number. The fourth item specification describes how a </a:t>
            </a:r>
            <a:r>
              <a:rPr lang="en-US" b="1" baseline="0" dirty="0"/>
              <a:t>two dimensional </a:t>
            </a:r>
            <a:r>
              <a:rPr lang="en-US" baseline="0" dirty="0"/>
              <a:t>item is written to assess the </a:t>
            </a:r>
            <a:r>
              <a:rPr lang="en-US" b="1" baseline="0" dirty="0"/>
              <a:t>SEP</a:t>
            </a:r>
            <a:r>
              <a:rPr lang="en-US" baseline="0" dirty="0"/>
              <a:t> and </a:t>
            </a:r>
            <a:r>
              <a:rPr lang="en-US" b="1" baseline="0" dirty="0"/>
              <a:t>CCC</a:t>
            </a:r>
            <a:r>
              <a:rPr lang="en-US" baseline="0" dirty="0"/>
              <a:t> for the </a:t>
            </a:r>
            <a:r>
              <a:rPr lang="en-US" b="0" baseline="0" dirty="0"/>
              <a:t>Performance Expectation.</a:t>
            </a:r>
          </a:p>
          <a:p>
            <a:pPr defTabSz="931501">
              <a:defRPr/>
            </a:pPr>
            <a:endParaRPr lang="en-US" baseline="0" dirty="0"/>
          </a:p>
          <a:p>
            <a:r>
              <a:rPr lang="en-US" baseline="0" dirty="0"/>
              <a:t>When you read each of the four specifications, you’ll notice key words bolded. </a:t>
            </a:r>
          </a:p>
          <a:p>
            <a:endParaRPr lang="en-US" baseline="0" dirty="0"/>
          </a:p>
          <a:p>
            <a:pPr defTabSz="931774">
              <a:defRPr/>
            </a:pPr>
            <a:r>
              <a:rPr lang="en-US" baseline="0" dirty="0"/>
              <a:t>The “Details and Clarifications” section [CLICK] includes information that helps unpack those key words. </a:t>
            </a:r>
          </a:p>
          <a:p>
            <a:endParaRPr lang="en-US" baseline="0" dirty="0"/>
          </a:p>
          <a:p>
            <a:r>
              <a:rPr lang="en-US" baseline="0" dirty="0"/>
              <a:t>It is important to note that the details and clarifications section provides EXAMPLES only, NOT exhaustive lists.</a:t>
            </a:r>
          </a:p>
          <a:p>
            <a:endParaRPr lang="en-US" baseline="0" dirty="0"/>
          </a:p>
          <a:p>
            <a:pPr defTabSz="931774">
              <a:defRPr/>
            </a:pPr>
            <a:r>
              <a:rPr lang="en-US" baseline="0" dirty="0"/>
              <a:t>If I want to write a three dimensional item, I would use item specification 4-ESS3-2.1 as a guide, and then use the details and clarifications section to help put the pieces together. The other three item specifications would guide the development of two-dimensional items. </a:t>
            </a:r>
          </a:p>
          <a:p>
            <a:endParaRPr lang="en-US" b="0" baseline="0" dirty="0"/>
          </a:p>
          <a:p>
            <a:pPr defTabSz="931774">
              <a:defRPr/>
            </a:pPr>
            <a:r>
              <a:rPr lang="en-US" b="0" baseline="0" dirty="0"/>
              <a:t>I can see from the first set of bullets in the details and clarifications section that there are several ways to assess the </a:t>
            </a:r>
            <a:r>
              <a:rPr lang="en-US" dirty="0"/>
              <a:t>“Constructing Explanations and Designing Solutions” </a:t>
            </a:r>
            <a:r>
              <a:rPr lang="en-US" b="0" baseline="0" dirty="0"/>
              <a:t>SEP. For example, I could write an item in which students are:</a:t>
            </a:r>
          </a:p>
          <a:p>
            <a:pPr marL="174708" indent="-174708">
              <a:buFont typeface="Arial" panose="020B0604020202020204" pitchFamily="34" charset="0"/>
              <a:buChar char="•"/>
            </a:pPr>
            <a:r>
              <a:rPr lang="en-US" dirty="0"/>
              <a:t>using measurements, observations, and/or patterns to support an explanation</a:t>
            </a:r>
          </a:p>
          <a:p>
            <a:pPr marL="174708" indent="-174708">
              <a:buFont typeface="Arial" panose="020B0604020202020204" pitchFamily="34" charset="0"/>
              <a:buChar char="•"/>
            </a:pPr>
            <a:r>
              <a:rPr lang="en-US" dirty="0"/>
              <a:t>using measurements, observations, and/or patterns to generate and/or compare solutions to a problem </a:t>
            </a:r>
          </a:p>
          <a:p>
            <a:pPr marL="174708" indent="-174708">
              <a:buFont typeface="Arial" panose="020B0604020202020204" pitchFamily="34" charset="0"/>
              <a:buChar char="•"/>
            </a:pPr>
            <a:r>
              <a:rPr lang="en-US" dirty="0"/>
              <a:t>using evidence to design a solution to a problem </a:t>
            </a:r>
          </a:p>
          <a:p>
            <a:pPr marL="174708" indent="-174708">
              <a:buFont typeface="Arial" panose="020B0604020202020204" pitchFamily="34" charset="0"/>
              <a:buChar char="•"/>
            </a:pPr>
            <a:r>
              <a:rPr lang="en-US" dirty="0"/>
              <a:t>comparing solutions to a problem as to how well they meet criteria for success </a:t>
            </a:r>
          </a:p>
          <a:p>
            <a:pPr marL="174708" indent="-174708">
              <a:buFont typeface="Arial" panose="020B0604020202020204" pitchFamily="34" charset="0"/>
              <a:buChar char="•"/>
            </a:pPr>
            <a:r>
              <a:rPr lang="en-US" dirty="0"/>
              <a:t>comparing solutions in terms of constraints that limit the success of the solution</a:t>
            </a:r>
          </a:p>
          <a:p>
            <a:pPr marL="174708" indent="-174708">
              <a:buFont typeface="Arial" panose="020B0604020202020204" pitchFamily="34" charset="0"/>
              <a:buChar char="•"/>
            </a:pPr>
            <a:endParaRPr lang="en-US" b="0" baseline="0" dirty="0"/>
          </a:p>
          <a:p>
            <a:r>
              <a:rPr lang="en-US" b="0" baseline="0" dirty="0"/>
              <a:t>I am not limited to “</a:t>
            </a:r>
            <a:r>
              <a:rPr lang="en-US" dirty="0"/>
              <a:t>Generate and compare multiple solutions to a problem based on how well they meet the criteria and constraints of the design solution.” like the blue box on the front page indicated. </a:t>
            </a:r>
          </a:p>
          <a:p>
            <a:endParaRPr lang="en-US" dirty="0"/>
          </a:p>
          <a:p>
            <a:pPr defTabSz="931774">
              <a:defRPr/>
            </a:pPr>
            <a:r>
              <a:rPr lang="en-US" b="0" baseline="0" dirty="0"/>
              <a:t>The second set of bullets gives some examples of solutions to a problem</a:t>
            </a:r>
            <a:r>
              <a:rPr lang="en-US" dirty="0"/>
              <a:t>, like: </a:t>
            </a:r>
          </a:p>
          <a:p>
            <a:pPr marL="174708" indent="-174708">
              <a:buFont typeface="Arial" panose="020B0604020202020204" pitchFamily="34" charset="0"/>
              <a:buChar char="•"/>
            </a:pPr>
            <a:r>
              <a:rPr lang="en-US" dirty="0"/>
              <a:t>reducing the impact of a hazard through engineering of materials, structures, and/or landscapes</a:t>
            </a:r>
          </a:p>
          <a:p>
            <a:pPr marL="174708" indent="-174708">
              <a:buFont typeface="Arial" panose="020B0604020202020204" pitchFamily="34" charset="0"/>
              <a:buChar char="•"/>
            </a:pPr>
            <a:r>
              <a:rPr lang="en-US" dirty="0"/>
              <a:t>restricting humans from living in hazard-prone areas</a:t>
            </a:r>
          </a:p>
          <a:p>
            <a:pPr marL="174708" indent="-174708">
              <a:buFont typeface="Arial" panose="020B0604020202020204" pitchFamily="34" charset="0"/>
              <a:buChar char="•"/>
            </a:pPr>
            <a:r>
              <a:rPr lang="en-US" dirty="0"/>
              <a:t>monitoring and/or early warning systems</a:t>
            </a:r>
          </a:p>
          <a:p>
            <a:pPr defTabSz="931774">
              <a:defRPr/>
            </a:pPr>
            <a:endParaRPr lang="en-US" dirty="0"/>
          </a:p>
          <a:p>
            <a:pPr lvl="0"/>
            <a:r>
              <a:rPr lang="en-US" b="0" baseline="0" dirty="0"/>
              <a:t>The third set of bullets gives some examples of </a:t>
            </a:r>
            <a:r>
              <a:rPr lang="en-US" dirty="0"/>
              <a:t>the impacts of natural hazards on humans, like:</a:t>
            </a:r>
          </a:p>
          <a:p>
            <a:pPr marL="174708" indent="-174708">
              <a:buFont typeface="Arial" panose="020B0604020202020204" pitchFamily="34" charset="0"/>
              <a:buChar char="•"/>
            </a:pPr>
            <a:r>
              <a:rPr lang="en-US" dirty="0"/>
              <a:t>damage to or destruction of property </a:t>
            </a:r>
          </a:p>
          <a:p>
            <a:pPr marL="174708" indent="-174708">
              <a:buFont typeface="Arial" panose="020B0604020202020204" pitchFamily="34" charset="0"/>
              <a:buChar char="•"/>
            </a:pPr>
            <a:r>
              <a:rPr lang="en-US" dirty="0"/>
              <a:t>ecological changes (e.g., loss of habitat)</a:t>
            </a:r>
          </a:p>
          <a:p>
            <a:pPr marL="174708" indent="-174708">
              <a:buFont typeface="Arial" panose="020B0604020202020204" pitchFamily="34" charset="0"/>
              <a:buChar char="•"/>
            </a:pPr>
            <a:r>
              <a:rPr lang="en-US" dirty="0"/>
              <a:t>disruption of human activities</a:t>
            </a:r>
          </a:p>
          <a:p>
            <a:r>
              <a:rPr lang="en-US" dirty="0"/>
              <a:t> </a:t>
            </a:r>
          </a:p>
          <a:p>
            <a:pPr lvl="0"/>
            <a:r>
              <a:rPr lang="en-US" b="0" baseline="0" dirty="0"/>
              <a:t>The fourth set of bullets lists the </a:t>
            </a:r>
            <a:r>
              <a:rPr lang="en-US" dirty="0"/>
              <a:t>natural hazards resulting from natural processes</a:t>
            </a:r>
            <a:r>
              <a:rPr lang="en-US" b="1" dirty="0"/>
              <a:t> </a:t>
            </a:r>
            <a:r>
              <a:rPr lang="en-US" dirty="0"/>
              <a:t>that can be assessed including:</a:t>
            </a:r>
          </a:p>
          <a:p>
            <a:pPr marL="174708" indent="-174708">
              <a:buFont typeface="Arial" panose="020B0604020202020204" pitchFamily="34" charset="0"/>
              <a:buChar char="•"/>
            </a:pPr>
            <a:r>
              <a:rPr lang="en-US" dirty="0"/>
              <a:t>earthquakes</a:t>
            </a:r>
          </a:p>
          <a:p>
            <a:pPr marL="174708" indent="-174708">
              <a:buFont typeface="Arial" panose="020B0604020202020204" pitchFamily="34" charset="0"/>
              <a:buChar char="•"/>
            </a:pPr>
            <a:r>
              <a:rPr lang="en-US" dirty="0"/>
              <a:t>floods</a:t>
            </a:r>
          </a:p>
          <a:p>
            <a:pPr marL="174708" indent="-174708">
              <a:buFont typeface="Arial" panose="020B0604020202020204" pitchFamily="34" charset="0"/>
              <a:buChar char="•"/>
            </a:pPr>
            <a:r>
              <a:rPr lang="en-US" dirty="0"/>
              <a:t>tsunamis</a:t>
            </a:r>
          </a:p>
          <a:p>
            <a:pPr marL="174708" indent="-174708">
              <a:buFont typeface="Arial" panose="020B0604020202020204" pitchFamily="34" charset="0"/>
              <a:buChar char="•"/>
            </a:pPr>
            <a:r>
              <a:rPr lang="en-US" dirty="0"/>
              <a:t>volcanic eruptions</a:t>
            </a:r>
          </a:p>
          <a:p>
            <a:endParaRPr lang="en-US" b="0" baseline="0" dirty="0"/>
          </a:p>
          <a:p>
            <a:r>
              <a:rPr lang="en-US" b="0" baseline="0" dirty="0"/>
              <a:t>The fifth set of bullets gives examples of </a:t>
            </a:r>
            <a:r>
              <a:rPr lang="en-US" dirty="0"/>
              <a:t>cause and effect relationships that could be assessed, like:</a:t>
            </a:r>
          </a:p>
          <a:p>
            <a:pPr marL="174708" indent="-174708">
              <a:buFont typeface="Arial" panose="020B0604020202020204" pitchFamily="34" charset="0"/>
              <a:buChar char="•"/>
            </a:pPr>
            <a:r>
              <a:rPr lang="en-US" dirty="0"/>
              <a:t>an early warning system gives humans more time to evacuate an area</a:t>
            </a:r>
          </a:p>
          <a:p>
            <a:pPr marL="174708" indent="-174708">
              <a:buFont typeface="Arial" panose="020B0604020202020204" pitchFamily="34" charset="0"/>
              <a:buChar char="•"/>
            </a:pPr>
            <a:r>
              <a:rPr lang="en-US" dirty="0"/>
              <a:t>sandbags reduce water damage from a flood</a:t>
            </a:r>
          </a:p>
          <a:p>
            <a:pPr marL="174708" indent="-174708">
              <a:buFont typeface="Arial" panose="020B0604020202020204" pitchFamily="34" charset="0"/>
              <a:buChar char="•"/>
            </a:pPr>
            <a:r>
              <a:rPr lang="en-US" dirty="0"/>
              <a:t>tsunami evacuation routes allow people to move quickly to safe locations</a:t>
            </a:r>
          </a:p>
        </p:txBody>
      </p:sp>
      <p:sp>
        <p:nvSpPr>
          <p:cNvPr id="4" name="Slide Number Placeholder 3"/>
          <p:cNvSpPr>
            <a:spLocks noGrp="1"/>
          </p:cNvSpPr>
          <p:nvPr>
            <p:ph type="sldNum" sz="quarter" idx="10"/>
          </p:nvPr>
        </p:nvSpPr>
        <p:spPr/>
        <p:txBody>
          <a:bodyPr/>
          <a:lstStyle/>
          <a:p>
            <a:fld id="{4C8005DD-FEDA-4D0D-9955-1A9CBC03E8DC}" type="slidenum">
              <a:rPr lang="en-US" smtClean="0"/>
              <a:t>27</a:t>
            </a:fld>
            <a:endParaRPr lang="en-US"/>
          </a:p>
        </p:txBody>
      </p:sp>
    </p:spTree>
    <p:extLst>
      <p:ext uri="{BB962C8B-B14F-4D97-AF65-F5344CB8AC3E}">
        <p14:creationId xmlns:p14="http://schemas.microsoft.com/office/powerpoint/2010/main" val="17291634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use</a:t>
            </a:r>
            <a:r>
              <a:rPr lang="en-US" baseline="0" dirty="0"/>
              <a:t> the Soggy Solutions cluster found in the Grade 5 WCAS Training Test to connect the item specification we just looked at to item development for the WCAS.</a:t>
            </a:r>
          </a:p>
          <a:p>
            <a:endParaRPr lang="en-US" baseline="0" dirty="0"/>
          </a:p>
          <a:p>
            <a:r>
              <a:rPr lang="en-US" baseline="0" dirty="0"/>
              <a:t>Please note that for of this next part of the presentation, even though the cluster is available online in the Grade 5 WCAS training test, we are not going to look at the cluster in the online platform. Instead, the science team has come up with a way to show alignment between the items and the performance expectation bundle using static images. </a:t>
            </a:r>
          </a:p>
        </p:txBody>
      </p:sp>
      <p:sp>
        <p:nvSpPr>
          <p:cNvPr id="4" name="Slide Number Placeholder 3"/>
          <p:cNvSpPr>
            <a:spLocks noGrp="1"/>
          </p:cNvSpPr>
          <p:nvPr>
            <p:ph type="sldNum" sz="quarter" idx="10"/>
          </p:nvPr>
        </p:nvSpPr>
        <p:spPr/>
        <p:txBody>
          <a:bodyPr/>
          <a:lstStyle/>
          <a:p>
            <a:fld id="{4C8005DD-FEDA-4D0D-9955-1A9CBC03E8DC}" type="slidenum">
              <a:rPr lang="en-US" smtClean="0"/>
              <a:t>28</a:t>
            </a:fld>
            <a:endParaRPr lang="en-US"/>
          </a:p>
        </p:txBody>
      </p:sp>
    </p:spTree>
    <p:extLst>
      <p:ext uri="{BB962C8B-B14F-4D97-AF65-F5344CB8AC3E}">
        <p14:creationId xmlns:p14="http://schemas.microsoft.com/office/powerpoint/2010/main" val="30151534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 stimulus section for </a:t>
            </a:r>
            <a:r>
              <a:rPr lang="en-US" baseline="0" dirty="0"/>
              <a:t>Soggy Solutions</a:t>
            </a:r>
            <a:r>
              <a:rPr lang="en-US" dirty="0"/>
              <a:t>.</a:t>
            </a:r>
          </a:p>
          <a:p>
            <a:endParaRPr lang="en-US" baseline="0" dirty="0"/>
          </a:p>
          <a:p>
            <a:r>
              <a:rPr lang="en-US" baseline="0" dirty="0"/>
              <a:t>It reads:</a:t>
            </a:r>
          </a:p>
          <a:p>
            <a:r>
              <a:rPr lang="en-US" baseline="0" dirty="0"/>
              <a:t>“</a:t>
            </a:r>
            <a:r>
              <a:rPr lang="en-US" dirty="0"/>
              <a:t>Section 1—Soggy Solutions. Read the information and answer the questions. There is a ditch next to a school. On one side of the ditch is a playfield. After a heavy rainfall, water from the ditch flows onto the playfield. Students researched different ways to solve the problem of water flowing out of the ditch and onto the playfield after a heavy rainfall. </a:t>
            </a:r>
          </a:p>
          <a:p>
            <a:endParaRPr lang="en-US" dirty="0"/>
          </a:p>
          <a:p>
            <a:r>
              <a:rPr lang="en-US" dirty="0"/>
              <a:t>The Student Solutions diagram shows the three solutions the students proposed, based on their research.  “Solution 1. Dig the ditch deeper. Solution 2. Place sandbags along the side of the ditch nearest the playfield. Solution 3. Add a gate across the ditch before the ditch reaches the playfield. “</a:t>
            </a:r>
          </a:p>
          <a:p>
            <a:endParaRPr lang="en-US" dirty="0"/>
          </a:p>
          <a:p>
            <a:r>
              <a:rPr lang="en-US" dirty="0"/>
              <a:t>The </a:t>
            </a:r>
            <a:r>
              <a:rPr lang="en-US" baseline="0" dirty="0"/>
              <a:t>first item for the Soggy Solutions cluster reads:</a:t>
            </a:r>
          </a:p>
          <a:p>
            <a:r>
              <a:rPr lang="en-US" dirty="0"/>
              <a:t>“Which statement describes how a heavy rainfall causes the water from the ditch to flow onto the playfield? “</a:t>
            </a:r>
          </a:p>
          <a:p>
            <a:pPr lvl="1"/>
            <a:r>
              <a:rPr lang="en-US" b="1" dirty="0"/>
              <a:t>A</a:t>
            </a:r>
            <a:r>
              <a:rPr lang="en-US" dirty="0"/>
              <a:t>  The playfield absorbs extra water during a heavy rainfall. </a:t>
            </a:r>
          </a:p>
          <a:p>
            <a:pPr lvl="1"/>
            <a:r>
              <a:rPr lang="en-US" b="1" dirty="0"/>
              <a:t>B</a:t>
            </a:r>
            <a:r>
              <a:rPr lang="en-US" dirty="0"/>
              <a:t>  The water flows through the ditch very fast during a heavy rainfall. </a:t>
            </a:r>
          </a:p>
          <a:p>
            <a:pPr lvl="1"/>
            <a:r>
              <a:rPr lang="en-US" b="1" dirty="0"/>
              <a:t>C</a:t>
            </a:r>
            <a:r>
              <a:rPr lang="en-US" dirty="0"/>
              <a:t>  The water volume is larger than the ditch can hold during a heavy rainfall.</a:t>
            </a:r>
          </a:p>
          <a:p>
            <a:pPr lvl="1"/>
            <a:r>
              <a:rPr lang="en-US" b="1" dirty="0"/>
              <a:t>D</a:t>
            </a:r>
            <a:r>
              <a:rPr lang="en-US" dirty="0"/>
              <a:t>  The grass near the ditch grows quickly because of the extra water during a heavy rainfall.</a:t>
            </a:r>
          </a:p>
        </p:txBody>
      </p:sp>
      <p:sp>
        <p:nvSpPr>
          <p:cNvPr id="4" name="Slide Number Placeholder 3"/>
          <p:cNvSpPr>
            <a:spLocks noGrp="1"/>
          </p:cNvSpPr>
          <p:nvPr>
            <p:ph type="sldNum" sz="quarter" idx="10"/>
          </p:nvPr>
        </p:nvSpPr>
        <p:spPr/>
        <p:txBody>
          <a:bodyPr/>
          <a:lstStyle/>
          <a:p>
            <a:fld id="{4C8005DD-FEDA-4D0D-9955-1A9CBC03E8DC}" type="slidenum">
              <a:rPr lang="en-US" smtClean="0"/>
              <a:t>29</a:t>
            </a:fld>
            <a:endParaRPr lang="en-US"/>
          </a:p>
        </p:txBody>
      </p:sp>
    </p:spTree>
    <p:extLst>
      <p:ext uri="{BB962C8B-B14F-4D97-AF65-F5344CB8AC3E}">
        <p14:creationId xmlns:p14="http://schemas.microsoft.com/office/powerpoint/2010/main" val="2497106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CD1C34-72C1-4C67-AAFF-0B8CE9936A77}" type="slidenum">
              <a:rPr lang="en-US" smtClean="0"/>
              <a:t>3</a:t>
            </a:fld>
            <a:endParaRPr lang="en-US"/>
          </a:p>
        </p:txBody>
      </p:sp>
    </p:spTree>
    <p:extLst>
      <p:ext uri="{BB962C8B-B14F-4D97-AF65-F5344CB8AC3E}">
        <p14:creationId xmlns:p14="http://schemas.microsoft.com/office/powerpoint/2010/main" val="2020780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the correct answer for item 1.</a:t>
            </a:r>
          </a:p>
          <a:p>
            <a:endParaRPr lang="en-US" baseline="0" dirty="0"/>
          </a:p>
          <a:p>
            <a:r>
              <a:rPr lang="en-US" sz="1200" kern="1200" dirty="0">
                <a:solidFill>
                  <a:schemeClr val="tx1"/>
                </a:solidFill>
                <a:effectLst/>
                <a:latin typeface="+mn-lt"/>
                <a:ea typeface="+mn-ea"/>
                <a:cs typeface="+mn-cs"/>
              </a:rPr>
              <a:t>This item was developed to align to 4-ESS3-2, the Performance Expectation we just</a:t>
            </a:r>
            <a:r>
              <a:rPr lang="en-US" sz="1200" kern="1200" baseline="0" dirty="0">
                <a:solidFill>
                  <a:schemeClr val="tx1"/>
                </a:solidFill>
                <a:effectLst/>
                <a:latin typeface="+mn-lt"/>
                <a:ea typeface="+mn-ea"/>
                <a:cs typeface="+mn-cs"/>
              </a:rPr>
              <a:t> looked at. The next question is—Which item specification does the item align to: </a:t>
            </a:r>
            <a:r>
              <a:rPr lang="en-US" sz="1200" kern="1200" dirty="0">
                <a:solidFill>
                  <a:schemeClr val="tx1"/>
                </a:solidFill>
                <a:effectLst/>
                <a:latin typeface="+mn-lt"/>
                <a:ea typeface="+mn-ea"/>
                <a:cs typeface="+mn-cs"/>
              </a:rPr>
              <a:t>4-ESS3-2</a:t>
            </a:r>
            <a:r>
              <a:rPr lang="en-US" sz="1200" kern="1200" baseline="0" dirty="0">
                <a:solidFill>
                  <a:schemeClr val="tx1"/>
                </a:solidFill>
                <a:effectLst/>
                <a:latin typeface="+mn-lt"/>
                <a:ea typeface="+mn-ea"/>
                <a:cs typeface="+mn-cs"/>
              </a:rPr>
              <a:t>.1, </a:t>
            </a:r>
            <a:r>
              <a:rPr lang="en-US" sz="1200" kern="1200" dirty="0">
                <a:solidFill>
                  <a:schemeClr val="tx1"/>
                </a:solidFill>
                <a:effectLst/>
                <a:latin typeface="+mn-lt"/>
                <a:ea typeface="+mn-ea"/>
                <a:cs typeface="+mn-cs"/>
              </a:rPr>
              <a:t>4-ESS3-2</a:t>
            </a:r>
            <a:r>
              <a:rPr lang="en-US" sz="1200" kern="1200" baseline="0" dirty="0">
                <a:solidFill>
                  <a:schemeClr val="tx1"/>
                </a:solidFill>
                <a:effectLst/>
                <a:latin typeface="+mn-lt"/>
                <a:ea typeface="+mn-ea"/>
                <a:cs typeface="+mn-cs"/>
              </a:rPr>
              <a:t>.2, </a:t>
            </a:r>
            <a:r>
              <a:rPr lang="en-US" sz="1200" kern="1200" dirty="0">
                <a:solidFill>
                  <a:schemeClr val="tx1"/>
                </a:solidFill>
                <a:effectLst/>
                <a:latin typeface="+mn-lt"/>
                <a:ea typeface="+mn-ea"/>
                <a:cs typeface="+mn-cs"/>
              </a:rPr>
              <a:t>4-ESS3-2</a:t>
            </a:r>
            <a:r>
              <a:rPr lang="en-US" sz="1200" kern="1200" baseline="0" dirty="0">
                <a:solidFill>
                  <a:schemeClr val="tx1"/>
                </a:solidFill>
                <a:effectLst/>
                <a:latin typeface="+mn-lt"/>
                <a:ea typeface="+mn-ea"/>
                <a:cs typeface="+mn-cs"/>
              </a:rPr>
              <a:t>.3, or </a:t>
            </a:r>
            <a:r>
              <a:rPr lang="en-US" sz="1200" kern="1200" dirty="0">
                <a:solidFill>
                  <a:schemeClr val="tx1"/>
                </a:solidFill>
                <a:effectLst/>
                <a:latin typeface="+mn-lt"/>
                <a:ea typeface="+mn-ea"/>
                <a:cs typeface="+mn-cs"/>
              </a:rPr>
              <a:t>4-ESS3-2</a:t>
            </a:r>
            <a:r>
              <a:rPr lang="en-US" sz="1200" kern="1200" baseline="0" dirty="0">
                <a:solidFill>
                  <a:schemeClr val="tx1"/>
                </a:solidFill>
                <a:effectLst/>
                <a:latin typeface="+mn-lt"/>
                <a:ea typeface="+mn-ea"/>
                <a:cs typeface="+mn-cs"/>
              </a:rPr>
              <a:t>.4?</a:t>
            </a:r>
          </a:p>
          <a:p>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30</a:t>
            </a:fld>
            <a:endParaRPr lang="en-US"/>
          </a:p>
        </p:txBody>
      </p:sp>
    </p:spTree>
    <p:extLst>
      <p:ext uri="{BB962C8B-B14F-4D97-AF65-F5344CB8AC3E}">
        <p14:creationId xmlns:p14="http://schemas.microsoft.com/office/powerpoint/2010/main" val="2150701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Here is the set of item specifications and details and clarifications again for 4-ESS3-2. </a:t>
            </a:r>
          </a:p>
          <a:p>
            <a:pPr defTabSz="931774">
              <a:defRPr/>
            </a:pPr>
            <a:endParaRPr lang="en-US" dirty="0"/>
          </a:p>
          <a:p>
            <a:r>
              <a:rPr lang="en-US" dirty="0"/>
              <a:t>Thinking about what students are asked to demonstrate in item 1, which specification does this item most closely align to? </a:t>
            </a:r>
          </a:p>
          <a:p>
            <a:endParaRPr lang="en-US" dirty="0"/>
          </a:p>
          <a:p>
            <a:r>
              <a:rPr lang="en-US" dirty="0"/>
              <a:t>If they are being asked to “Generate and/or compare solutions, using cause and effect relationships, to reduce the impacts of natural hazards on humans.” then this is a three-dimensional item aligned to 4-ESS3-2.1.</a:t>
            </a:r>
          </a:p>
          <a:p>
            <a:endParaRPr lang="en-US" dirty="0"/>
          </a:p>
          <a:p>
            <a:r>
              <a:rPr lang="en-US" dirty="0"/>
              <a:t>If they are being asked to “Generate and/or compare solutions to reduce the impacts of natural hazards on humans.“ then this is a two-dimensional item aligned to 4-ESS3-2.2.</a:t>
            </a:r>
          </a:p>
          <a:p>
            <a:endParaRPr lang="en-US" dirty="0"/>
          </a:p>
          <a:p>
            <a:pPr defTabSz="931774">
              <a:defRPr/>
            </a:pPr>
            <a:r>
              <a:rPr lang="en-US" dirty="0"/>
              <a:t>If they are being asked to “Use cause and effect relationships to connect human solutions to the reduction of impacts from natural hazards.” then this is a two-dimensional item aligned to 4-ESS3-2.3.</a:t>
            </a:r>
          </a:p>
          <a:p>
            <a:endParaRPr lang="en-US" dirty="0"/>
          </a:p>
          <a:p>
            <a:pPr defTabSz="931774">
              <a:defRPr/>
            </a:pPr>
            <a:r>
              <a:rPr lang="en-US" dirty="0"/>
              <a:t>If they are being asked to “Generate and/or compare multiple solutions to a problem, using cause and effect relationships.” then this is a two-dimensional item aligned to 4-ESS3-2.4.</a:t>
            </a:r>
          </a:p>
          <a:p>
            <a:endParaRPr lang="en-US" b="1" dirty="0">
              <a:solidFill>
                <a:srgbClr val="FF0000"/>
              </a:solidFill>
            </a:endParaRPr>
          </a:p>
          <a:p>
            <a:r>
              <a:rPr lang="en-US" dirty="0">
                <a:solidFill>
                  <a:srgbClr val="FF0000"/>
                </a:solidFill>
              </a:rPr>
              <a:t>During the development of this item, educator work groups determined that this is a two-dimensional item aligned to 4-ESS3-2.3. Students are asked to apply knowledge of a cause and effect relationship (the </a:t>
            </a:r>
            <a:r>
              <a:rPr lang="en-US" b="1" dirty="0">
                <a:solidFill>
                  <a:srgbClr val="FF0000"/>
                </a:solidFill>
              </a:rPr>
              <a:t>CCC</a:t>
            </a:r>
            <a:r>
              <a:rPr lang="en-US" dirty="0">
                <a:solidFill>
                  <a:srgbClr val="FF0000"/>
                </a:solidFill>
              </a:rPr>
              <a:t>) between a heavy rainfall and the flooding (the </a:t>
            </a:r>
            <a:r>
              <a:rPr lang="en-US" b="1" dirty="0">
                <a:solidFill>
                  <a:srgbClr val="FF0000"/>
                </a:solidFill>
              </a:rPr>
              <a:t>DCI</a:t>
            </a:r>
            <a:r>
              <a:rPr lang="en-US" dirty="0">
                <a:solidFill>
                  <a:srgbClr val="FF0000"/>
                </a:solidFill>
              </a:rPr>
              <a:t>) of the playfield. </a:t>
            </a:r>
            <a:r>
              <a:rPr lang="en-US" baseline="0" dirty="0"/>
              <a:t>The item is not aligned to the </a:t>
            </a:r>
            <a:r>
              <a:rPr lang="en-US" b="1" baseline="0" dirty="0"/>
              <a:t>SEP</a:t>
            </a:r>
            <a:r>
              <a:rPr lang="en-US" baseline="0" dirty="0"/>
              <a:t> as students are not asked to demonstrate any of the bullets listed for the </a:t>
            </a:r>
            <a:r>
              <a:rPr lang="en-US" b="1" baseline="0" dirty="0"/>
              <a:t>SEP</a:t>
            </a:r>
            <a:r>
              <a:rPr lang="en-US" baseline="0" dirty="0"/>
              <a:t> in the Details and Clarifications section.</a:t>
            </a:r>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31</a:t>
            </a:fld>
            <a:endParaRPr lang="en-US"/>
          </a:p>
        </p:txBody>
      </p:sp>
    </p:spTree>
    <p:extLst>
      <p:ext uri="{BB962C8B-B14F-4D97-AF65-F5344CB8AC3E}">
        <p14:creationId xmlns:p14="http://schemas.microsoft.com/office/powerpoint/2010/main" val="2575183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item for Soggy Solutions</a:t>
            </a:r>
            <a:r>
              <a:rPr lang="en-US" baseline="0" dirty="0"/>
              <a:t> uses the same stimulus as item 1, so let’s go straight to Item 2 which reads:</a:t>
            </a:r>
          </a:p>
          <a:p>
            <a:endParaRPr lang="en-US" baseline="0" dirty="0"/>
          </a:p>
          <a:p>
            <a:pPr defTabSz="931774">
              <a:defRPr/>
            </a:pPr>
            <a:r>
              <a:rPr lang="en-US" dirty="0"/>
              <a:t>“Based on the Student Solutions diagram, select a box to predict the effect of each solution.”</a:t>
            </a:r>
          </a:p>
          <a:p>
            <a:pPr defTabSz="931774">
              <a:defRPr/>
            </a:pPr>
            <a:endParaRPr lang="en-US" dirty="0"/>
          </a:p>
          <a:p>
            <a:pPr defTabSz="931774">
              <a:defRPr/>
            </a:pPr>
            <a:r>
              <a:rPr lang="en-US" dirty="0"/>
              <a:t>The solutions are:</a:t>
            </a:r>
          </a:p>
          <a:p>
            <a:pPr marL="174708" indent="-174708" defTabSz="931774">
              <a:buFont typeface="Arial" panose="020B0604020202020204" pitchFamily="34" charset="0"/>
              <a:buChar char="•"/>
              <a:defRPr/>
            </a:pPr>
            <a:r>
              <a:rPr lang="en-US" dirty="0"/>
              <a:t>“Solution 1: Dig the ditch deeper”;</a:t>
            </a:r>
          </a:p>
          <a:p>
            <a:pPr marL="174708" indent="-174708" defTabSz="931774">
              <a:buFont typeface="Arial" panose="020B0604020202020204" pitchFamily="34" charset="0"/>
              <a:buChar char="•"/>
              <a:defRPr/>
            </a:pPr>
            <a:r>
              <a:rPr lang="en-US" dirty="0"/>
              <a:t>“Solution 2: Place sandbags”; and</a:t>
            </a:r>
          </a:p>
          <a:p>
            <a:pPr marL="174708" indent="-174708" defTabSz="931774">
              <a:buFont typeface="Arial" panose="020B0604020202020204" pitchFamily="34" charset="0"/>
              <a:buChar char="•"/>
              <a:defRPr/>
            </a:pPr>
            <a:r>
              <a:rPr lang="en-US" dirty="0"/>
              <a:t>“Solution 3: Add a gate”. </a:t>
            </a:r>
          </a:p>
          <a:p>
            <a:pPr defTabSz="931774">
              <a:defRPr/>
            </a:pPr>
            <a:endParaRPr lang="en-US" dirty="0"/>
          </a:p>
          <a:p>
            <a:pPr defTabSz="931774">
              <a:defRPr/>
            </a:pPr>
            <a:r>
              <a:rPr lang="en-US" dirty="0"/>
              <a:t>The effects that students match the solutions to are:</a:t>
            </a:r>
          </a:p>
          <a:p>
            <a:pPr marL="174708" indent="-174708" defTabSz="931774">
              <a:buFont typeface="Arial" panose="020B0604020202020204" pitchFamily="34" charset="0"/>
              <a:buChar char="•"/>
              <a:defRPr/>
            </a:pPr>
            <a:r>
              <a:rPr lang="en-US" dirty="0"/>
              <a:t>“Provides more space in the ditch for water to flow”; </a:t>
            </a:r>
          </a:p>
          <a:p>
            <a:pPr marL="174708" indent="-174708" defTabSz="931774">
              <a:buFont typeface="Arial" panose="020B0604020202020204" pitchFamily="34" charset="0"/>
              <a:buChar char="•"/>
              <a:defRPr/>
            </a:pPr>
            <a:r>
              <a:rPr lang="en-US" dirty="0"/>
              <a:t>“Prevents water in the ditch from flowing past the playfield”; and </a:t>
            </a:r>
          </a:p>
          <a:p>
            <a:pPr marL="174708" indent="-174708" defTabSz="931774">
              <a:buFont typeface="Arial" panose="020B0604020202020204" pitchFamily="34" charset="0"/>
              <a:buChar char="•"/>
              <a:defRPr/>
            </a:pPr>
            <a:r>
              <a:rPr lang="en-US" dirty="0"/>
              <a:t>“Blocks water flowing out of the ditch from reaching the playfield.”</a:t>
            </a:r>
          </a:p>
        </p:txBody>
      </p:sp>
      <p:sp>
        <p:nvSpPr>
          <p:cNvPr id="4" name="Slide Number Placeholder 3"/>
          <p:cNvSpPr>
            <a:spLocks noGrp="1"/>
          </p:cNvSpPr>
          <p:nvPr>
            <p:ph type="sldNum" sz="quarter" idx="10"/>
          </p:nvPr>
        </p:nvSpPr>
        <p:spPr/>
        <p:txBody>
          <a:bodyPr/>
          <a:lstStyle/>
          <a:p>
            <a:fld id="{4C8005DD-FEDA-4D0D-9955-1A9CBC03E8DC}" type="slidenum">
              <a:rPr lang="en-US" smtClean="0"/>
              <a:t>32</a:t>
            </a:fld>
            <a:endParaRPr lang="en-US"/>
          </a:p>
        </p:txBody>
      </p:sp>
    </p:spTree>
    <p:extLst>
      <p:ext uri="{BB962C8B-B14F-4D97-AF65-F5344CB8AC3E}">
        <p14:creationId xmlns:p14="http://schemas.microsoft.com/office/powerpoint/2010/main" val="74468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correct answer for item 2.</a:t>
            </a:r>
          </a:p>
          <a:p>
            <a:endParaRPr lang="en-US" dirty="0"/>
          </a:p>
          <a:p>
            <a:r>
              <a:rPr lang="en-US" dirty="0"/>
              <a:t>This item was also developed to align to Performance Expectation 4-ESS3-2.</a:t>
            </a:r>
          </a:p>
        </p:txBody>
      </p:sp>
      <p:sp>
        <p:nvSpPr>
          <p:cNvPr id="4" name="Slide Number Placeholder 3"/>
          <p:cNvSpPr>
            <a:spLocks noGrp="1"/>
          </p:cNvSpPr>
          <p:nvPr>
            <p:ph type="sldNum" sz="quarter" idx="10"/>
          </p:nvPr>
        </p:nvSpPr>
        <p:spPr/>
        <p:txBody>
          <a:bodyPr/>
          <a:lstStyle/>
          <a:p>
            <a:fld id="{4C8005DD-FEDA-4D0D-9955-1A9CBC03E8DC}" type="slidenum">
              <a:rPr lang="en-US" smtClean="0"/>
              <a:t>33</a:t>
            </a:fld>
            <a:endParaRPr lang="en-US"/>
          </a:p>
        </p:txBody>
      </p:sp>
    </p:spTree>
    <p:extLst>
      <p:ext uri="{BB962C8B-B14F-4D97-AF65-F5344CB8AC3E}">
        <p14:creationId xmlns:p14="http://schemas.microsoft.com/office/powerpoint/2010/main" val="21629981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Here is the set of item specifications and details and clarifications again for 4-ESS3-2.</a:t>
            </a:r>
          </a:p>
          <a:p>
            <a:endParaRPr lang="en-US" dirty="0"/>
          </a:p>
          <a:p>
            <a:r>
              <a:rPr lang="en-US" dirty="0"/>
              <a:t>Thinking about what students are asked to demonstrate in item 2, which specification does this item most closely align to? </a:t>
            </a:r>
          </a:p>
          <a:p>
            <a:pPr defTabSz="931774">
              <a:defRPr/>
            </a:pPr>
            <a:endParaRPr lang="en-US" i="1" baseline="0" dirty="0"/>
          </a:p>
          <a:p>
            <a:pPr defTabSz="931774">
              <a:defRPr/>
            </a:pPr>
            <a:r>
              <a:rPr lang="en-US" dirty="0">
                <a:solidFill>
                  <a:srgbClr val="FF0000"/>
                </a:solidFill>
              </a:rPr>
              <a:t>During the development of this item, educator work groups determined that this is a three-dimensional item aligned to 4-ESS3-2.1. </a:t>
            </a:r>
            <a:r>
              <a:rPr lang="en-US" i="0" baseline="0" dirty="0"/>
              <a:t>The item asks students to compare multiple solutions to a problem (</a:t>
            </a:r>
            <a:r>
              <a:rPr lang="en-US" b="1" i="0" baseline="0" dirty="0"/>
              <a:t>SEP</a:t>
            </a:r>
            <a:r>
              <a:rPr lang="en-US" i="0" baseline="0" dirty="0"/>
              <a:t>) by looking at the cause and effect relationships (</a:t>
            </a:r>
            <a:r>
              <a:rPr lang="en-US" b="1" i="0" baseline="0" dirty="0"/>
              <a:t>CCC</a:t>
            </a:r>
            <a:r>
              <a:rPr lang="en-US" i="0" baseline="0" dirty="0"/>
              <a:t>) between a solutions and they could reduce the impacts of flooding (</a:t>
            </a:r>
            <a:r>
              <a:rPr lang="en-US" b="1" i="0" baseline="0" dirty="0"/>
              <a:t>DCI</a:t>
            </a:r>
            <a:r>
              <a:rPr lang="en-US" i="0" baseline="0" dirty="0"/>
              <a:t>).</a:t>
            </a:r>
          </a:p>
        </p:txBody>
      </p:sp>
      <p:sp>
        <p:nvSpPr>
          <p:cNvPr id="4" name="Slide Number Placeholder 3"/>
          <p:cNvSpPr>
            <a:spLocks noGrp="1"/>
          </p:cNvSpPr>
          <p:nvPr>
            <p:ph type="sldNum" sz="quarter" idx="10"/>
          </p:nvPr>
        </p:nvSpPr>
        <p:spPr/>
        <p:txBody>
          <a:bodyPr/>
          <a:lstStyle/>
          <a:p>
            <a:fld id="{4C8005DD-FEDA-4D0D-9955-1A9CBC03E8DC}" type="slidenum">
              <a:rPr lang="en-US" smtClean="0"/>
              <a:t>34</a:t>
            </a:fld>
            <a:endParaRPr lang="en-US"/>
          </a:p>
        </p:txBody>
      </p:sp>
    </p:spTree>
    <p:extLst>
      <p:ext uri="{BB962C8B-B14F-4D97-AF65-F5344CB8AC3E}">
        <p14:creationId xmlns:p14="http://schemas.microsoft.com/office/powerpoint/2010/main" val="7139494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last two items in</a:t>
            </a:r>
            <a:r>
              <a:rPr lang="en-US" baseline="0" dirty="0"/>
              <a:t> the Soggy Solutions cluster are aligned to Performance Expectation </a:t>
            </a:r>
            <a:r>
              <a:rPr lang="en-US" dirty="0"/>
              <a:t>3-5-ETS1-2. </a:t>
            </a:r>
            <a:r>
              <a:rPr lang="en-US" baseline="0" dirty="0"/>
              <a:t>Let’s take a look at the item specification for that Performance Expectation. As we read through this one, please note how the format is the same as that for </a:t>
            </a:r>
            <a:r>
              <a:rPr lang="en-US" dirty="0"/>
              <a:t>4-ESS3-2</a:t>
            </a:r>
            <a:r>
              <a:rPr lang="en-US" baseline="0" dirty="0"/>
              <a:t>. All item specifications are formatted the same way.</a:t>
            </a:r>
          </a:p>
          <a:p>
            <a:endParaRPr lang="en-US" b="1" baseline="0" dirty="0"/>
          </a:p>
          <a:p>
            <a:pPr defTabSz="931774">
              <a:defRPr/>
            </a:pPr>
            <a:r>
              <a:rPr lang="en-US" b="1" dirty="0"/>
              <a:t>First, the performance expectation statement: </a:t>
            </a:r>
            <a:r>
              <a:rPr lang="en-US" dirty="0"/>
              <a:t>Generate and compare multiple possible solutions to a problem based on how well each is likely to meet the criteria and constraints of the problem.</a:t>
            </a:r>
          </a:p>
          <a:p>
            <a:pPr defTabSz="931774">
              <a:defRPr/>
            </a:pPr>
            <a:endParaRPr lang="en-US" dirty="0"/>
          </a:p>
          <a:p>
            <a:r>
              <a:rPr lang="en-US" dirty="0"/>
              <a:t>Then, the </a:t>
            </a:r>
            <a:r>
              <a:rPr lang="en-US" b="1" dirty="0"/>
              <a:t>Science &amp; Engineering Practices: Constructing Explanations and Designing Solutions</a:t>
            </a:r>
            <a:endParaRPr lang="en-US" dirty="0"/>
          </a:p>
          <a:p>
            <a:r>
              <a:rPr lang="en-US" dirty="0"/>
              <a:t>Constructing explanations and designing solutions in 3–5 builds on K–2 experiences and progresses to the use of evidence in constructing explanations that specify variables that describe and predict phenomena and in designing multiple solutions to design problems.</a:t>
            </a:r>
          </a:p>
          <a:p>
            <a:pPr marL="174708" indent="-174708">
              <a:buFont typeface="Arial" panose="020B0604020202020204" pitchFamily="34" charset="0"/>
              <a:buChar char="•"/>
            </a:pPr>
            <a:r>
              <a:rPr lang="en-US" dirty="0"/>
              <a:t>Generate and compare multiple solutions to a problem based on how well they meet the criteria and constraints of the design problem.</a:t>
            </a:r>
          </a:p>
          <a:p>
            <a:endParaRPr lang="en-US" dirty="0"/>
          </a:p>
          <a:p>
            <a:r>
              <a:rPr lang="en-US" dirty="0"/>
              <a:t>This is the same practice we had for 4-ESS3-2. </a:t>
            </a:r>
          </a:p>
          <a:p>
            <a:endParaRPr lang="en-US" dirty="0"/>
          </a:p>
          <a:p>
            <a:r>
              <a:rPr lang="en-US" dirty="0"/>
              <a:t>The</a:t>
            </a:r>
            <a:r>
              <a:rPr lang="en-US" b="1" dirty="0"/>
              <a:t> Disciplinary Core Ideas:</a:t>
            </a:r>
          </a:p>
          <a:p>
            <a:r>
              <a:rPr lang="en-US" b="1" dirty="0"/>
              <a:t>ETS1.B: Developing Possible Solutions </a:t>
            </a:r>
            <a:endParaRPr lang="en-US" dirty="0"/>
          </a:p>
          <a:p>
            <a:pPr marL="174708" indent="-174708">
              <a:buFont typeface="Arial" panose="020B0604020202020204" pitchFamily="34" charset="0"/>
              <a:buChar char="•"/>
            </a:pPr>
            <a:r>
              <a:rPr lang="en-US" dirty="0"/>
              <a:t>Research on a problem should be carried out before beginning to design a solution. Testing a solution involves investigating how well it performs under a range of likely conditions.</a:t>
            </a:r>
          </a:p>
          <a:p>
            <a:pPr marL="174708" indent="-174708">
              <a:buFont typeface="Arial" panose="020B0604020202020204" pitchFamily="34" charset="0"/>
              <a:buChar char="•"/>
            </a:pPr>
            <a:r>
              <a:rPr lang="en-US" dirty="0"/>
              <a:t>At whatever stage, communicating with peers about proposed solutions is an important part of the design process, and shared ideas can lead to improved designs.</a:t>
            </a:r>
          </a:p>
          <a:p>
            <a:endParaRPr lang="en-US" dirty="0"/>
          </a:p>
          <a:p>
            <a:r>
              <a:rPr lang="en-US" dirty="0"/>
              <a:t>and the </a:t>
            </a:r>
            <a:r>
              <a:rPr lang="en-US" b="1" dirty="0"/>
              <a:t>Crosscutting Concept: Influence of Science, Engineering, and Technology on Society and the Natural World</a:t>
            </a:r>
            <a:r>
              <a:rPr lang="en-US" dirty="0"/>
              <a:t> </a:t>
            </a:r>
          </a:p>
          <a:p>
            <a:pPr marL="174708" indent="-174708">
              <a:buFont typeface="Arial" panose="020B0604020202020204" pitchFamily="34" charset="0"/>
              <a:buChar char="•"/>
            </a:pPr>
            <a:r>
              <a:rPr lang="en-US" dirty="0"/>
              <a:t>Engineers improve existing technologies or develop new ones to increase their benefits, decrease known risks, and meet societal demands.</a:t>
            </a:r>
          </a:p>
          <a:p>
            <a:endParaRPr lang="en-US" baseline="0" dirty="0"/>
          </a:p>
          <a:p>
            <a:r>
              <a:rPr lang="en-US" baseline="0" dirty="0"/>
              <a:t>Next, are the links to the exact pages in the K-12 Framework for Science Education and the NGSS Appendices where more information about each dimension can be found. </a:t>
            </a:r>
          </a:p>
          <a:p>
            <a:endParaRPr lang="en-US" baseline="0" dirty="0"/>
          </a:p>
          <a:p>
            <a:pPr defTabSz="931774">
              <a:defRPr/>
            </a:pPr>
            <a:r>
              <a:rPr lang="en-US" dirty="0"/>
              <a:t>Noe </a:t>
            </a:r>
            <a:r>
              <a:rPr lang="en-US" dirty="0" err="1"/>
              <a:t>that“A</a:t>
            </a:r>
            <a:r>
              <a:rPr lang="en-US" dirty="0"/>
              <a:t> clarification statement is not provided for this PE.”, and  that “An assessment boundary is not provided for this PE.”</a:t>
            </a:r>
          </a:p>
          <a:p>
            <a:endParaRPr lang="en-US" dirty="0"/>
          </a:p>
          <a:p>
            <a:r>
              <a:rPr lang="en-US" dirty="0"/>
              <a:t>Remember, all of the information on this page (with the exception of the links) is taken directly from the NGSS.</a:t>
            </a:r>
          </a:p>
        </p:txBody>
      </p:sp>
      <p:sp>
        <p:nvSpPr>
          <p:cNvPr id="4" name="Slide Number Placeholder 3"/>
          <p:cNvSpPr>
            <a:spLocks noGrp="1"/>
          </p:cNvSpPr>
          <p:nvPr>
            <p:ph type="sldNum" sz="quarter" idx="10"/>
          </p:nvPr>
        </p:nvSpPr>
        <p:spPr/>
        <p:txBody>
          <a:bodyPr/>
          <a:lstStyle/>
          <a:p>
            <a:fld id="{4C8005DD-FEDA-4D0D-9955-1A9CBC03E8DC}" type="slidenum">
              <a:rPr lang="en-US" smtClean="0"/>
              <a:t>35</a:t>
            </a:fld>
            <a:endParaRPr lang="en-US"/>
          </a:p>
        </p:txBody>
      </p:sp>
    </p:spTree>
    <p:extLst>
      <p:ext uri="{BB962C8B-B14F-4D97-AF65-F5344CB8AC3E}">
        <p14:creationId xmlns:p14="http://schemas.microsoft.com/office/powerpoint/2010/main" val="34044723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back</a:t>
            </a:r>
            <a:r>
              <a:rPr lang="en-US" baseline="0" dirty="0"/>
              <a:t> page of </a:t>
            </a:r>
            <a:r>
              <a:rPr lang="en-US" dirty="0"/>
              <a:t>3-5-ETS1-2</a:t>
            </a:r>
            <a:r>
              <a:rPr lang="en-US" baseline="0" dirty="0"/>
              <a:t>, we start with the table of item specifications [CLICK], just like with 4-ESS3-2.</a:t>
            </a:r>
          </a:p>
          <a:p>
            <a:endParaRPr lang="en-US" baseline="0" dirty="0"/>
          </a:p>
          <a:p>
            <a:r>
              <a:rPr lang="en-US" b="1" baseline="0" dirty="0"/>
              <a:t>Please note that this item specification has been updated since the posting of the Test Design and item Specifications document in August 2019. The highlighted item specification for 3-5-ETS1-2.2 differs slightly from what is on p.111 of the posted 2019 document. The updated language will be reflected in the 2020 version of the Test Design and Item Specifications document. </a:t>
            </a:r>
          </a:p>
          <a:p>
            <a:endParaRPr lang="en-US" baseline="0" dirty="0"/>
          </a:p>
          <a:p>
            <a:r>
              <a:rPr lang="en-US" dirty="0"/>
              <a:t>3-5-ETS1-2.1 describes </a:t>
            </a:r>
            <a:r>
              <a:rPr lang="en-US" baseline="0" dirty="0"/>
              <a:t>how a </a:t>
            </a:r>
            <a:r>
              <a:rPr lang="en-US" b="1" baseline="0" dirty="0"/>
              <a:t>three-dimensional </a:t>
            </a:r>
            <a:r>
              <a:rPr lang="en-US" baseline="0" dirty="0"/>
              <a:t>item is written to assess the </a:t>
            </a:r>
            <a:r>
              <a:rPr lang="en-US" b="1" baseline="0" dirty="0"/>
              <a:t>SEP</a:t>
            </a:r>
            <a:r>
              <a:rPr lang="en-US" baseline="0" dirty="0"/>
              <a:t>, </a:t>
            </a:r>
            <a:r>
              <a:rPr lang="en-US" b="1" baseline="0" dirty="0"/>
              <a:t>DCI</a:t>
            </a:r>
            <a:r>
              <a:rPr lang="en-US" baseline="0" dirty="0"/>
              <a:t>, and </a:t>
            </a:r>
            <a:r>
              <a:rPr lang="en-US" b="1" baseline="0" dirty="0"/>
              <a:t>CCC.</a:t>
            </a:r>
          </a:p>
          <a:p>
            <a:endParaRPr lang="en-US" dirty="0"/>
          </a:p>
          <a:p>
            <a:pPr defTabSz="931774">
              <a:defRPr/>
            </a:pPr>
            <a:r>
              <a:rPr lang="en-US" dirty="0"/>
              <a:t>.2 describes </a:t>
            </a:r>
            <a:r>
              <a:rPr lang="en-US" baseline="0" dirty="0"/>
              <a:t>how a </a:t>
            </a:r>
            <a:r>
              <a:rPr lang="en-US" b="1" baseline="0" dirty="0"/>
              <a:t>two-dimensional </a:t>
            </a:r>
            <a:r>
              <a:rPr lang="en-US" baseline="0" dirty="0"/>
              <a:t>item is written to assess the </a:t>
            </a:r>
            <a:r>
              <a:rPr lang="en-US" b="1" baseline="0" dirty="0"/>
              <a:t>SEP</a:t>
            </a:r>
            <a:r>
              <a:rPr lang="en-US" baseline="0" dirty="0"/>
              <a:t> and </a:t>
            </a:r>
            <a:r>
              <a:rPr lang="en-US" b="1" baseline="0" dirty="0"/>
              <a:t>DCI.</a:t>
            </a:r>
            <a:endParaRPr lang="en-US" dirty="0"/>
          </a:p>
          <a:p>
            <a:endParaRPr lang="en-US" dirty="0"/>
          </a:p>
          <a:p>
            <a:r>
              <a:rPr lang="en-US" dirty="0"/>
              <a:t>.3 describes </a:t>
            </a:r>
            <a:r>
              <a:rPr lang="en-US" baseline="0" dirty="0"/>
              <a:t>how a </a:t>
            </a:r>
            <a:r>
              <a:rPr lang="en-US" b="1" baseline="0" dirty="0"/>
              <a:t>two-dimensional </a:t>
            </a:r>
            <a:r>
              <a:rPr lang="en-US" baseline="0" dirty="0"/>
              <a:t>item is written to assess the </a:t>
            </a:r>
            <a:r>
              <a:rPr lang="en-US" b="1" baseline="0" dirty="0"/>
              <a:t>DCI</a:t>
            </a:r>
            <a:r>
              <a:rPr lang="en-US" baseline="0" dirty="0"/>
              <a:t> and </a:t>
            </a:r>
            <a:r>
              <a:rPr lang="en-US" b="1" baseline="0" dirty="0"/>
              <a:t>CCC.</a:t>
            </a:r>
            <a:endParaRPr lang="en-US" b="0" baseline="0" dirty="0"/>
          </a:p>
          <a:p>
            <a:endParaRPr lang="en-US" dirty="0"/>
          </a:p>
          <a:p>
            <a:pPr defTabSz="931774">
              <a:defRPr/>
            </a:pPr>
            <a:r>
              <a:rPr lang="en-US" dirty="0"/>
              <a:t>.4 describes </a:t>
            </a:r>
            <a:r>
              <a:rPr lang="en-US" baseline="0" dirty="0"/>
              <a:t>how a </a:t>
            </a:r>
            <a:r>
              <a:rPr lang="en-US" b="1" baseline="0" dirty="0"/>
              <a:t>two-dimensional </a:t>
            </a:r>
            <a:r>
              <a:rPr lang="en-US" baseline="0" dirty="0"/>
              <a:t>item is written to assess the </a:t>
            </a:r>
            <a:r>
              <a:rPr lang="en-US" b="1" baseline="0" dirty="0"/>
              <a:t>SEP</a:t>
            </a:r>
            <a:r>
              <a:rPr lang="en-US" baseline="0" dirty="0"/>
              <a:t> and </a:t>
            </a:r>
            <a:r>
              <a:rPr lang="en-US" b="1" baseline="0" dirty="0"/>
              <a:t>CCC.</a:t>
            </a:r>
            <a:endParaRPr lang="en-US" b="0" baseline="0" dirty="0"/>
          </a:p>
          <a:p>
            <a:pPr defTabSz="931774">
              <a:defRPr/>
            </a:pPr>
            <a:endParaRPr lang="en-US" baseline="0" dirty="0"/>
          </a:p>
          <a:p>
            <a:r>
              <a:rPr lang="en-US" baseline="0" dirty="0"/>
              <a:t>And below the item specification we have the details and clarifications [CLICK]. </a:t>
            </a:r>
          </a:p>
          <a:p>
            <a:endParaRPr lang="en-US" baseline="0" dirty="0"/>
          </a:p>
          <a:p>
            <a:pPr defTabSz="931774">
              <a:defRPr/>
            </a:pPr>
            <a:r>
              <a:rPr lang="en-US" baseline="0" dirty="0"/>
              <a:t>Since the SEP for this Performance expectation is </a:t>
            </a:r>
            <a:r>
              <a:rPr lang="en-US" dirty="0"/>
              <a:t>Constructing Explanations and Designing Solutions</a:t>
            </a:r>
            <a:r>
              <a:rPr lang="en-US" baseline="0" dirty="0"/>
              <a:t>, the first set of bullets is identical to the first set of bullets on the back page of 4-ESS3-2. This set tells all the different ways we might asses the SEP. We won’t read though these again.</a:t>
            </a:r>
          </a:p>
          <a:p>
            <a:endParaRPr lang="en-US" baseline="0" dirty="0"/>
          </a:p>
          <a:p>
            <a:pPr lvl="0"/>
            <a:r>
              <a:rPr lang="en-US" b="0" baseline="0" dirty="0"/>
              <a:t>The second set of bullets gives some examples of criteria for a successful solution</a:t>
            </a:r>
            <a:r>
              <a:rPr lang="en-US" dirty="0"/>
              <a:t>, like:</a:t>
            </a:r>
          </a:p>
          <a:p>
            <a:pPr marL="174708" indent="-174708">
              <a:buFont typeface="Arial" panose="020B0604020202020204" pitchFamily="34" charset="0"/>
              <a:buChar char="•"/>
            </a:pPr>
            <a:r>
              <a:rPr lang="en-US" dirty="0"/>
              <a:t>relatively high degree of safety</a:t>
            </a:r>
            <a:endParaRPr lang="en-US" sz="1600" dirty="0"/>
          </a:p>
          <a:p>
            <a:pPr marL="174708" indent="-174708">
              <a:buFont typeface="Arial" panose="020B0604020202020204" pitchFamily="34" charset="0"/>
              <a:buChar char="•"/>
            </a:pPr>
            <a:r>
              <a:rPr lang="en-US" dirty="0"/>
              <a:t>relatively high effectiveness in solving specific aspects of the given problem</a:t>
            </a:r>
            <a:endParaRPr lang="en-US" sz="1600" dirty="0"/>
          </a:p>
          <a:p>
            <a:pPr marL="174708" indent="-174708">
              <a:buFont typeface="Arial" panose="020B0604020202020204" pitchFamily="34" charset="0"/>
              <a:buChar char="•"/>
            </a:pPr>
            <a:r>
              <a:rPr lang="en-US" dirty="0"/>
              <a:t>relatively low cost </a:t>
            </a:r>
            <a:endParaRPr lang="en-US" sz="1600" dirty="0"/>
          </a:p>
          <a:p>
            <a:pPr marL="174708" indent="-174708">
              <a:buFont typeface="Arial" panose="020B0604020202020204" pitchFamily="34" charset="0"/>
              <a:buChar char="•"/>
            </a:pPr>
            <a:r>
              <a:rPr lang="en-US" dirty="0"/>
              <a:t>relatively short time needed to implement </a:t>
            </a:r>
            <a:endParaRPr lang="en-US" sz="1600" dirty="0"/>
          </a:p>
          <a:p>
            <a:pPr marL="174708" indent="-174708">
              <a:buFont typeface="Arial" panose="020B0604020202020204" pitchFamily="34" charset="0"/>
              <a:buChar char="•"/>
            </a:pPr>
            <a:r>
              <a:rPr lang="en-US" dirty="0"/>
              <a:t>readily available materials</a:t>
            </a:r>
            <a:endParaRPr lang="en-US" sz="1600" dirty="0"/>
          </a:p>
          <a:p>
            <a:pPr defTabSz="931774">
              <a:defRPr/>
            </a:pPr>
            <a:endParaRPr lang="en-US" dirty="0"/>
          </a:p>
          <a:p>
            <a:pPr lvl="0"/>
            <a:r>
              <a:rPr lang="en-US" b="0" baseline="0" dirty="0"/>
              <a:t>The third set of bullets gives some examples </a:t>
            </a:r>
            <a:r>
              <a:rPr lang="en-US" dirty="0"/>
              <a:t>of constraints</a:t>
            </a:r>
            <a:r>
              <a:rPr lang="en-US" b="1" dirty="0"/>
              <a:t> </a:t>
            </a:r>
            <a:r>
              <a:rPr lang="en-US" dirty="0"/>
              <a:t>that could limit the success of a solution, like:</a:t>
            </a:r>
            <a:endParaRPr lang="en-US" sz="1600" dirty="0"/>
          </a:p>
          <a:p>
            <a:pPr marL="174708" indent="-174708">
              <a:buFont typeface="Arial" panose="020B0604020202020204" pitchFamily="34" charset="0"/>
              <a:buChar char="•"/>
            </a:pPr>
            <a:r>
              <a:rPr lang="en-US" dirty="0"/>
              <a:t>relative lack of safety</a:t>
            </a:r>
            <a:endParaRPr lang="en-US" sz="1600" dirty="0"/>
          </a:p>
          <a:p>
            <a:pPr marL="174708" indent="-174708">
              <a:buFont typeface="Arial" panose="020B0604020202020204" pitchFamily="34" charset="0"/>
              <a:buChar char="•"/>
            </a:pPr>
            <a:r>
              <a:rPr lang="en-US" dirty="0"/>
              <a:t>relative deficiency in solving specific aspects of the given problem</a:t>
            </a:r>
            <a:endParaRPr lang="en-US" sz="1600" dirty="0"/>
          </a:p>
          <a:p>
            <a:pPr marL="174708" indent="-174708">
              <a:buFont typeface="Arial" panose="020B0604020202020204" pitchFamily="34" charset="0"/>
              <a:buChar char="•"/>
            </a:pPr>
            <a:r>
              <a:rPr lang="en-US" dirty="0"/>
              <a:t>relatively high cost</a:t>
            </a:r>
            <a:endParaRPr lang="en-US" sz="1600" dirty="0"/>
          </a:p>
          <a:p>
            <a:pPr marL="174708" indent="-174708">
              <a:buFont typeface="Arial" panose="020B0604020202020204" pitchFamily="34" charset="0"/>
              <a:buChar char="•"/>
            </a:pPr>
            <a:r>
              <a:rPr lang="en-US" dirty="0"/>
              <a:t>relatively long period of time to implement</a:t>
            </a:r>
            <a:endParaRPr lang="en-US" sz="1600" dirty="0"/>
          </a:p>
          <a:p>
            <a:pPr marL="174708" indent="-174708">
              <a:buFont typeface="Arial" panose="020B0604020202020204" pitchFamily="34" charset="0"/>
              <a:buChar char="•"/>
            </a:pPr>
            <a:r>
              <a:rPr lang="en-US" dirty="0"/>
              <a:t>materials that are difficult to acquire</a:t>
            </a:r>
          </a:p>
          <a:p>
            <a:endParaRPr lang="en-US" dirty="0"/>
          </a:p>
          <a:p>
            <a:pPr lvl="0"/>
            <a:r>
              <a:rPr lang="en-US" b="0" baseline="0" dirty="0"/>
              <a:t>The fourth set of bullets gives some examples </a:t>
            </a:r>
            <a:r>
              <a:rPr lang="en-US" dirty="0"/>
              <a:t>of research and/or test results, like:</a:t>
            </a:r>
          </a:p>
          <a:p>
            <a:pPr marL="174708" indent="-174708">
              <a:buFont typeface="Arial" panose="020B0604020202020204" pitchFamily="34" charset="0"/>
              <a:buChar char="•"/>
            </a:pPr>
            <a:r>
              <a:rPr lang="en-US" dirty="0"/>
              <a:t>Internet research</a:t>
            </a:r>
          </a:p>
          <a:p>
            <a:pPr marL="174708" indent="-174708">
              <a:buFont typeface="Arial" panose="020B0604020202020204" pitchFamily="34" charset="0"/>
              <a:buChar char="•"/>
            </a:pPr>
            <a:r>
              <a:rPr lang="en-US" dirty="0"/>
              <a:t>market research</a:t>
            </a:r>
          </a:p>
          <a:p>
            <a:pPr marL="174708" indent="-174708">
              <a:buFont typeface="Arial" panose="020B0604020202020204" pitchFamily="34" charset="0"/>
              <a:buChar char="•"/>
            </a:pPr>
            <a:r>
              <a:rPr lang="en-US" dirty="0"/>
              <a:t>experimental results</a:t>
            </a:r>
          </a:p>
          <a:p>
            <a:pPr marL="174708" indent="-174708">
              <a:buFont typeface="Arial" panose="020B0604020202020204" pitchFamily="34" charset="0"/>
              <a:buChar char="•"/>
            </a:pPr>
            <a:r>
              <a:rPr lang="en-US" dirty="0"/>
              <a:t>field observations </a:t>
            </a:r>
          </a:p>
          <a:p>
            <a:pPr marL="174708" indent="-174708">
              <a:buFont typeface="Arial" panose="020B0604020202020204" pitchFamily="34" charset="0"/>
              <a:buChar char="•"/>
            </a:pPr>
            <a:endParaRPr lang="en-US" sz="1600" dirty="0"/>
          </a:p>
          <a:p>
            <a:pPr defTabSz="931774">
              <a:defRPr/>
            </a:pPr>
            <a:r>
              <a:rPr lang="en-US" b="0" baseline="0" dirty="0"/>
              <a:t>The fifth set of bullets gives some examples </a:t>
            </a:r>
            <a:r>
              <a:rPr lang="en-US" dirty="0"/>
              <a:t>of improvements of a solution to increase benefits, decrease risks, and/or meet societal demands, like:</a:t>
            </a:r>
          </a:p>
          <a:p>
            <a:pPr marL="174708" indent="-174708">
              <a:buFont typeface="Arial" panose="020B0604020202020204" pitchFamily="34" charset="0"/>
              <a:buChar char="•"/>
            </a:pPr>
            <a:r>
              <a:rPr lang="en-US" dirty="0"/>
              <a:t>decreasing costs required to implement a solution</a:t>
            </a:r>
          </a:p>
          <a:p>
            <a:pPr marL="174708" indent="-174708">
              <a:buFont typeface="Arial" panose="020B0604020202020204" pitchFamily="34" charset="0"/>
              <a:buChar char="•"/>
            </a:pPr>
            <a:r>
              <a:rPr lang="en-US" dirty="0"/>
              <a:t>increasing the safety, resilience, and/or reliability of a solution</a:t>
            </a:r>
          </a:p>
          <a:p>
            <a:pPr marL="174708" indent="-174708">
              <a:buFont typeface="Arial" panose="020B0604020202020204" pitchFamily="34" charset="0"/>
              <a:buChar char="•"/>
            </a:pPr>
            <a:r>
              <a:rPr lang="en-US" dirty="0"/>
              <a:t>increasing the efficiency of a solution</a:t>
            </a:r>
          </a:p>
          <a:p>
            <a:pPr defTabSz="931774">
              <a:defRPr/>
            </a:pPr>
            <a:endParaRPr lang="en-US" dirty="0"/>
          </a:p>
          <a:p>
            <a:pPr defTabSz="931774">
              <a:defRPr/>
            </a:pPr>
            <a:r>
              <a:rPr lang="en-US" dirty="0"/>
              <a:t>Remember, </a:t>
            </a:r>
            <a:r>
              <a:rPr lang="en-US" baseline="0" dirty="0"/>
              <a:t>the details and clarifications section provides EXAMPLES only, NOT exhaustive lists.</a:t>
            </a:r>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36</a:t>
            </a:fld>
            <a:endParaRPr lang="en-US"/>
          </a:p>
        </p:txBody>
      </p:sp>
    </p:spTree>
    <p:extLst>
      <p:ext uri="{BB962C8B-B14F-4D97-AF65-F5344CB8AC3E}">
        <p14:creationId xmlns:p14="http://schemas.microsoft.com/office/powerpoint/2010/main" val="1541046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 look at the section</a:t>
            </a:r>
            <a:r>
              <a:rPr lang="en-US" baseline="0" dirty="0"/>
              <a:t> 2 stimulus </a:t>
            </a:r>
            <a:r>
              <a:rPr lang="en-US" dirty="0"/>
              <a:t>in the Soggy Solutions cluster. It reads: “Section 2—Soggy Solutions. The students used a stream table to model the ditch and the playfield. The stream table is shown in the Ditch and Playfield Model diagram.”</a:t>
            </a:r>
          </a:p>
          <a:p>
            <a:endParaRPr lang="en-US" dirty="0"/>
          </a:p>
          <a:p>
            <a:pPr defTabSz="931774">
              <a:defRPr/>
            </a:pPr>
            <a:r>
              <a:rPr lang="en-US" dirty="0"/>
              <a:t>The diagram shows a stream table siting on a desk top. The stream table includes a water supply, water in a ditch, soil, a playfield area, and a drain. </a:t>
            </a:r>
          </a:p>
          <a:p>
            <a:pPr defTabSz="931774">
              <a:defRPr/>
            </a:pPr>
            <a:endParaRPr lang="en-US" dirty="0"/>
          </a:p>
          <a:p>
            <a:r>
              <a:rPr lang="en-US" dirty="0"/>
              <a:t>The stimulus continues: “The students used the stream table to test each solution. All three solutions kept water from flowing out of the ditch onto the playfield. </a:t>
            </a:r>
          </a:p>
          <a:p>
            <a:endParaRPr lang="en-US" dirty="0"/>
          </a:p>
          <a:p>
            <a:r>
              <a:rPr lang="en-US" dirty="0"/>
              <a:t>Item three is a multiple select item. It reads:</a:t>
            </a:r>
          </a:p>
          <a:p>
            <a:endParaRPr lang="en-US" dirty="0"/>
          </a:p>
          <a:p>
            <a:r>
              <a:rPr lang="en-US" dirty="0"/>
              <a:t>Select </a:t>
            </a:r>
            <a:r>
              <a:rPr lang="en-US" b="1" dirty="0"/>
              <a:t>three</a:t>
            </a:r>
            <a:r>
              <a:rPr lang="en-US" dirty="0"/>
              <a:t> statements that describe reasons to use a stream table to test possible solutions during the design process. </a:t>
            </a:r>
            <a:br>
              <a:rPr lang="en-US" dirty="0"/>
            </a:br>
            <a:endParaRPr lang="en-US" dirty="0"/>
          </a:p>
          <a:p>
            <a:pPr marL="174708" indent="-174708">
              <a:buFont typeface="Wingdings" panose="05000000000000000000" pitchFamily="2" charset="2"/>
              <a:buChar char="§"/>
            </a:pPr>
            <a:r>
              <a:rPr lang="en-US" dirty="0"/>
              <a:t>The stream table conditions are exactly the same as the conditions in the real ditch.</a:t>
            </a:r>
          </a:p>
          <a:p>
            <a:pPr marL="174708" indent="-174708">
              <a:buFont typeface="Wingdings" panose="05000000000000000000" pitchFamily="2" charset="2"/>
              <a:buChar char="§"/>
            </a:pPr>
            <a:r>
              <a:rPr lang="en-US" dirty="0"/>
              <a:t>The stream table shows the time needed for water to soak in to the playground soil.</a:t>
            </a:r>
          </a:p>
          <a:p>
            <a:pPr marL="174708" indent="-174708">
              <a:buFont typeface="Wingdings" panose="05000000000000000000" pitchFamily="2" charset="2"/>
              <a:buChar char="§"/>
            </a:pPr>
            <a:r>
              <a:rPr lang="en-US" dirty="0"/>
              <a:t>The stream table allows all three solutions to be tested without waiting for heavy rainfall.</a:t>
            </a:r>
          </a:p>
          <a:p>
            <a:pPr marL="174708" indent="-174708">
              <a:buFont typeface="Wingdings" panose="05000000000000000000" pitchFamily="2" charset="2"/>
              <a:buChar char="§"/>
            </a:pPr>
            <a:r>
              <a:rPr lang="en-US" dirty="0"/>
              <a:t>The stream table tests all three solutions without affecting the environment around the ditch.</a:t>
            </a:r>
          </a:p>
          <a:p>
            <a:pPr marL="174708" indent="-174708">
              <a:buFont typeface="Wingdings" panose="05000000000000000000" pitchFamily="2" charset="2"/>
              <a:buChar char="§"/>
            </a:pPr>
            <a:r>
              <a:rPr lang="en-US" dirty="0"/>
              <a:t>The stream table allows students to collect data more quickly than testing with the real ditch.</a:t>
            </a:r>
          </a:p>
        </p:txBody>
      </p:sp>
      <p:sp>
        <p:nvSpPr>
          <p:cNvPr id="4" name="Slide Number Placeholder 3"/>
          <p:cNvSpPr>
            <a:spLocks noGrp="1"/>
          </p:cNvSpPr>
          <p:nvPr>
            <p:ph type="sldNum" sz="quarter" idx="10"/>
          </p:nvPr>
        </p:nvSpPr>
        <p:spPr/>
        <p:txBody>
          <a:bodyPr/>
          <a:lstStyle/>
          <a:p>
            <a:fld id="{4C8005DD-FEDA-4D0D-9955-1A9CBC03E8DC}" type="slidenum">
              <a:rPr lang="en-US" smtClean="0"/>
              <a:t>37</a:t>
            </a:fld>
            <a:endParaRPr lang="en-US"/>
          </a:p>
        </p:txBody>
      </p:sp>
    </p:spTree>
    <p:extLst>
      <p:ext uri="{BB962C8B-B14F-4D97-AF65-F5344CB8AC3E}">
        <p14:creationId xmlns:p14="http://schemas.microsoft.com/office/powerpoint/2010/main" val="22920130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correct answer for item 3.</a:t>
            </a:r>
          </a:p>
          <a:p>
            <a:endParaRPr lang="en-US" dirty="0"/>
          </a:p>
          <a:p>
            <a:r>
              <a:rPr lang="en-US" dirty="0"/>
              <a:t>This item was developed to align to Performance Expectation 3-5 ETS1-2, which we just looked at.</a:t>
            </a:r>
          </a:p>
          <a:p>
            <a:pPr defTabSz="931774">
              <a:defRPr/>
            </a:pPr>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38</a:t>
            </a:fld>
            <a:endParaRPr lang="en-US"/>
          </a:p>
        </p:txBody>
      </p:sp>
    </p:spTree>
    <p:extLst>
      <p:ext uri="{BB962C8B-B14F-4D97-AF65-F5344CB8AC3E}">
        <p14:creationId xmlns:p14="http://schemas.microsoft.com/office/powerpoint/2010/main" val="4166094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Here is the set of item specifications and details and clarifications again for 3-5-ETS1-2. [CLICK]</a:t>
            </a:r>
          </a:p>
          <a:p>
            <a:endParaRPr lang="en-US" dirty="0"/>
          </a:p>
          <a:p>
            <a:r>
              <a:rPr lang="en-US" dirty="0"/>
              <a:t>Thinking about what students are asked to demonstrate in this item, which specification does this item most closely align to? </a:t>
            </a:r>
          </a:p>
          <a:p>
            <a:endParaRPr lang="en-US" dirty="0"/>
          </a:p>
          <a:p>
            <a:r>
              <a:rPr lang="en-US" dirty="0"/>
              <a:t>If they are being asked to “Compare solutions to a problem using given research and/or test results to develop improvements that increase benefits, decrease risks, and/or meet societal demands while addressing known criteria and/or constraints.” then the item is three dimensional and aligned to 3-5-ETS1-2.1. </a:t>
            </a:r>
          </a:p>
          <a:p>
            <a:endParaRPr lang="en-US" dirty="0"/>
          </a:p>
          <a:p>
            <a:pPr defTabSz="931774">
              <a:defRPr/>
            </a:pPr>
            <a:r>
              <a:rPr lang="en-US" dirty="0"/>
              <a:t>If they are being asked to “Compare solutions to a problem based on given research and/or test results and/or how well each solution addresses the known criteria and/or the constraints of each solution.” then the item is two dimensional and aligned to 3-5-ETS1-2.2. </a:t>
            </a:r>
          </a:p>
          <a:p>
            <a:endParaRPr lang="en-US" dirty="0"/>
          </a:p>
          <a:p>
            <a:pPr defTabSz="931774">
              <a:defRPr/>
            </a:pPr>
            <a:r>
              <a:rPr lang="en-US" dirty="0"/>
              <a:t>If they are being asked to: “Use given research and/or test results for solutions to a problem to develop improvements that increase benefits, decrease risks, and/or meet societal demands while addressing known criteria and/or constraints.” then the item is two dimensional and aligned to 3-5-ETS1-2.3. </a:t>
            </a:r>
          </a:p>
          <a:p>
            <a:endParaRPr lang="en-US" dirty="0"/>
          </a:p>
          <a:p>
            <a:pPr defTabSz="931774">
              <a:defRPr/>
            </a:pPr>
            <a:r>
              <a:rPr lang="en-US" dirty="0"/>
              <a:t>If they are being asked to: “Compare solutions to a problem based on improvements that increase benefits, decrease risks, and/or meet societal demands while addressing known criteria and/or constraints.” then the item is two dimensional and aligned to 3-5-ETS1-2.4. </a:t>
            </a:r>
          </a:p>
          <a:p>
            <a:pPr defTabSz="931774">
              <a:defRPr/>
            </a:pPr>
            <a:endParaRPr lang="en-US" dirty="0"/>
          </a:p>
          <a:p>
            <a:pPr defTabSz="931774">
              <a:defRPr/>
            </a:pPr>
            <a:r>
              <a:rPr lang="en-US" dirty="0"/>
              <a:t>This item asks students to support an explanation for using a stream table to test potential solutions . It is two dimensional and aligned to 3-5-ETS1-2.2 (</a:t>
            </a:r>
            <a:r>
              <a:rPr lang="en-US" b="1" dirty="0"/>
              <a:t>SEP</a:t>
            </a:r>
            <a:r>
              <a:rPr lang="en-US" dirty="0"/>
              <a:t> and </a:t>
            </a:r>
            <a:r>
              <a:rPr lang="en-US" b="1" dirty="0"/>
              <a:t>DCI</a:t>
            </a:r>
            <a:r>
              <a:rPr lang="en-US" dirty="0"/>
              <a:t> alignment). Because students are not asked to describe existing technologies or develop new ones to increase their benefits, decrease known risks, and meet societal demands, the item is not aligned to the </a:t>
            </a:r>
            <a:r>
              <a:rPr lang="en-US" b="1" dirty="0"/>
              <a:t>CCC</a:t>
            </a:r>
            <a:r>
              <a:rPr lang="en-US" dirty="0"/>
              <a:t>. </a:t>
            </a:r>
          </a:p>
        </p:txBody>
      </p:sp>
      <p:sp>
        <p:nvSpPr>
          <p:cNvPr id="4" name="Slide Number Placeholder 3"/>
          <p:cNvSpPr>
            <a:spLocks noGrp="1"/>
          </p:cNvSpPr>
          <p:nvPr>
            <p:ph type="sldNum" sz="quarter" idx="10"/>
          </p:nvPr>
        </p:nvSpPr>
        <p:spPr/>
        <p:txBody>
          <a:bodyPr/>
          <a:lstStyle/>
          <a:p>
            <a:fld id="{4C8005DD-FEDA-4D0D-9955-1A9CBC03E8DC}" type="slidenum">
              <a:rPr lang="en-US" smtClean="0"/>
              <a:t>39</a:t>
            </a:fld>
            <a:endParaRPr lang="en-US"/>
          </a:p>
        </p:txBody>
      </p:sp>
    </p:spTree>
    <p:extLst>
      <p:ext uri="{BB962C8B-B14F-4D97-AF65-F5344CB8AC3E}">
        <p14:creationId xmlns:p14="http://schemas.microsoft.com/office/powerpoint/2010/main" val="2222910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CD1C34-72C1-4C67-AAFF-0B8CE9936A77}" type="slidenum">
              <a:rPr lang="en-US" smtClean="0"/>
              <a:t>4</a:t>
            </a:fld>
            <a:endParaRPr lang="en-US"/>
          </a:p>
        </p:txBody>
      </p:sp>
    </p:spTree>
    <p:extLst>
      <p:ext uri="{BB962C8B-B14F-4D97-AF65-F5344CB8AC3E}">
        <p14:creationId xmlns:p14="http://schemas.microsoft.com/office/powerpoint/2010/main" val="5561829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Now lets take a look at last stimulus and item in the Soggy Solutions cluster. The stimulus reads:</a:t>
            </a:r>
          </a:p>
          <a:p>
            <a:endParaRPr lang="en-US" dirty="0"/>
          </a:p>
          <a:p>
            <a:r>
              <a:rPr lang="en-US" dirty="0"/>
              <a:t>“Section 3—Soggy Solutions. </a:t>
            </a:r>
          </a:p>
          <a:p>
            <a:r>
              <a:rPr lang="en-US" dirty="0"/>
              <a:t>The teacher gave the students three criteria for choosing one of the solutions.</a:t>
            </a:r>
          </a:p>
          <a:p>
            <a:pPr marL="174708" indent="-174708">
              <a:buFont typeface="Arial" panose="020B0604020202020204" pitchFamily="34" charset="0"/>
              <a:buChar char="•"/>
            </a:pPr>
            <a:r>
              <a:rPr lang="en-US" dirty="0"/>
              <a:t>The cost of the solution should be low.</a:t>
            </a:r>
          </a:p>
          <a:p>
            <a:pPr marL="174708" indent="-174708">
              <a:buFont typeface="Arial" panose="020B0604020202020204" pitchFamily="34" charset="0"/>
              <a:buChar char="•"/>
            </a:pPr>
            <a:r>
              <a:rPr lang="en-US" dirty="0"/>
              <a:t>The time to install the solution should be fast.</a:t>
            </a:r>
          </a:p>
          <a:p>
            <a:pPr marL="174708" indent="-174708">
              <a:buFont typeface="Arial" panose="020B0604020202020204" pitchFamily="34" charset="0"/>
              <a:buChar char="•"/>
            </a:pPr>
            <a:r>
              <a:rPr lang="en-US" dirty="0"/>
              <a:t>The solution should last a long time.</a:t>
            </a:r>
          </a:p>
          <a:p>
            <a:r>
              <a:rPr lang="en-US" dirty="0"/>
              <a:t> </a:t>
            </a:r>
          </a:p>
          <a:p>
            <a:r>
              <a:rPr lang="en-US" dirty="0"/>
              <a:t>The students made the Criteria Information table to compare how well each solution meets the criteria.”</a:t>
            </a:r>
          </a:p>
          <a:p>
            <a:endParaRPr lang="en-US" dirty="0"/>
          </a:p>
          <a:p>
            <a:r>
              <a:rPr lang="en-US" dirty="0"/>
              <a:t>The table shows that the “Dig a Ditch Deeper” solution has a medium cost, is slow to install, and lasts for 10 years. The Place Sandbags solution has a low cost, is fast to install, and lasts for 1 year. The “Add a Gate” solution has a high cost, is medium to install, and lasts for 100 years.</a:t>
            </a:r>
          </a:p>
          <a:p>
            <a:endParaRPr lang="en-US" dirty="0"/>
          </a:p>
          <a:p>
            <a:r>
              <a:rPr lang="en-US" dirty="0"/>
              <a:t>The fourth item is</a:t>
            </a:r>
            <a:r>
              <a:rPr lang="en-US" baseline="0" dirty="0"/>
              <a:t> </a:t>
            </a:r>
            <a:r>
              <a:rPr lang="en-US" dirty="0"/>
              <a:t>a short</a:t>
            </a:r>
            <a:r>
              <a:rPr lang="en-US" baseline="0" dirty="0"/>
              <a:t> answer question. It reads: </a:t>
            </a:r>
          </a:p>
          <a:p>
            <a:endParaRPr lang="en-US" baseline="0" dirty="0"/>
          </a:p>
          <a:p>
            <a:r>
              <a:rPr lang="en-US" baseline="0" dirty="0"/>
              <a:t>“</a:t>
            </a:r>
            <a:r>
              <a:rPr lang="en-US" dirty="0"/>
              <a:t>None of the solutions meet all three criteria. However, the school principal asks the students to recommend one solution that could keep water from flowing onto the playfield. </a:t>
            </a:r>
          </a:p>
          <a:p>
            <a:r>
              <a:rPr lang="en-US" dirty="0"/>
              <a:t>Describe a solution that best meets the criteria to recommend to the school principal. </a:t>
            </a:r>
          </a:p>
          <a:p>
            <a:r>
              <a:rPr lang="en-US" dirty="0"/>
              <a:t>Choose </a:t>
            </a:r>
            <a:r>
              <a:rPr lang="en-US" b="1" dirty="0"/>
              <a:t>one </a:t>
            </a:r>
            <a:r>
              <a:rPr lang="en-US" dirty="0"/>
              <a:t>solution:</a:t>
            </a:r>
          </a:p>
          <a:p>
            <a:pPr marL="174708" indent="-174708">
              <a:buFont typeface="Arial" panose="020B0604020202020204" pitchFamily="34" charset="0"/>
              <a:buChar char="•"/>
            </a:pPr>
            <a:r>
              <a:rPr lang="en-US" dirty="0"/>
              <a:t>Dig a ditch deeper</a:t>
            </a:r>
          </a:p>
          <a:p>
            <a:pPr marL="174708" indent="-174708">
              <a:buFont typeface="Arial" panose="020B0604020202020204" pitchFamily="34" charset="0"/>
              <a:buChar char="•"/>
            </a:pPr>
            <a:r>
              <a:rPr lang="en-US" dirty="0"/>
              <a:t>Place sandbags</a:t>
            </a:r>
          </a:p>
          <a:p>
            <a:pPr marL="174708" indent="-174708">
              <a:buFont typeface="Arial" panose="020B0604020202020204" pitchFamily="34" charset="0"/>
              <a:buChar char="•"/>
            </a:pPr>
            <a:r>
              <a:rPr lang="en-US" dirty="0"/>
              <a:t>Add a gate</a:t>
            </a:r>
          </a:p>
          <a:p>
            <a:endParaRPr lang="en-US" dirty="0"/>
          </a:p>
          <a:p>
            <a:r>
              <a:rPr lang="en-US" dirty="0"/>
              <a:t>Describe how well </a:t>
            </a:r>
            <a:r>
              <a:rPr lang="en-US" b="1" dirty="0"/>
              <a:t>that</a:t>
            </a:r>
            <a:r>
              <a:rPr lang="en-US" dirty="0"/>
              <a:t> solution meets the three criteria for the solution.”</a:t>
            </a:r>
            <a:endParaRPr lang="en-US" baseline="0" dirty="0"/>
          </a:p>
        </p:txBody>
      </p:sp>
      <p:sp>
        <p:nvSpPr>
          <p:cNvPr id="4" name="Slide Number Placeholder 3"/>
          <p:cNvSpPr>
            <a:spLocks noGrp="1"/>
          </p:cNvSpPr>
          <p:nvPr>
            <p:ph type="sldNum" sz="quarter" idx="10"/>
          </p:nvPr>
        </p:nvSpPr>
        <p:spPr/>
        <p:txBody>
          <a:bodyPr/>
          <a:lstStyle/>
          <a:p>
            <a:fld id="{4C8005DD-FEDA-4D0D-9955-1A9CBC03E8DC}" type="slidenum">
              <a:rPr lang="en-US" smtClean="0"/>
              <a:t>40</a:t>
            </a:fld>
            <a:endParaRPr lang="en-US"/>
          </a:p>
        </p:txBody>
      </p:sp>
    </p:spTree>
    <p:extLst>
      <p:ext uri="{BB962C8B-B14F-4D97-AF65-F5344CB8AC3E}">
        <p14:creationId xmlns:p14="http://schemas.microsoft.com/office/powerpoint/2010/main" val="21570419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sample answers for Item 4. There are other creditable answers. </a:t>
            </a:r>
          </a:p>
          <a:p>
            <a:endParaRPr lang="en-US" baseline="0" dirty="0"/>
          </a:p>
          <a:p>
            <a:pPr defTabSz="931774">
              <a:defRPr/>
            </a:pPr>
            <a:r>
              <a:rPr lang="en-US" dirty="0"/>
              <a:t>This item was also developed to align to Performance Expectation 3-5 ETS1-2.</a:t>
            </a:r>
          </a:p>
        </p:txBody>
      </p:sp>
      <p:sp>
        <p:nvSpPr>
          <p:cNvPr id="4" name="Slide Number Placeholder 3"/>
          <p:cNvSpPr>
            <a:spLocks noGrp="1"/>
          </p:cNvSpPr>
          <p:nvPr>
            <p:ph type="sldNum" sz="quarter" idx="10"/>
          </p:nvPr>
        </p:nvSpPr>
        <p:spPr/>
        <p:txBody>
          <a:bodyPr/>
          <a:lstStyle/>
          <a:p>
            <a:fld id="{4C8005DD-FEDA-4D0D-9955-1A9CBC03E8DC}" type="slidenum">
              <a:rPr lang="en-US" smtClean="0"/>
              <a:t>41</a:t>
            </a:fld>
            <a:endParaRPr lang="en-US"/>
          </a:p>
        </p:txBody>
      </p:sp>
    </p:spTree>
    <p:extLst>
      <p:ext uri="{BB962C8B-B14F-4D97-AF65-F5344CB8AC3E}">
        <p14:creationId xmlns:p14="http://schemas.microsoft.com/office/powerpoint/2010/main" val="10689571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Here is the set of item specifications and details and clarifications again for 3-5-ETS1-2.</a:t>
            </a:r>
          </a:p>
          <a:p>
            <a:endParaRPr lang="en-US" dirty="0"/>
          </a:p>
          <a:p>
            <a:r>
              <a:rPr lang="en-US" dirty="0"/>
              <a:t>Thinking about what students are asked to demonstrate in this item, which specification does this item most closely align to? </a:t>
            </a:r>
          </a:p>
          <a:p>
            <a:pPr defTabSz="931774">
              <a:defRPr/>
            </a:pPr>
            <a:endParaRPr lang="en-US" dirty="0"/>
          </a:p>
          <a:p>
            <a:pPr defTabSz="931774">
              <a:defRPr/>
            </a:pPr>
            <a:r>
              <a:rPr lang="en-US" dirty="0"/>
              <a:t>This item asks student to choose the solution they think best meets the given criteria, and then describe how well that solution meets the given criteria. It is two dimensional and also aligned to 3-5-ETS1-2.2 (</a:t>
            </a:r>
            <a:r>
              <a:rPr lang="en-US" b="1" dirty="0"/>
              <a:t>SEP</a:t>
            </a:r>
            <a:r>
              <a:rPr lang="en-US" dirty="0"/>
              <a:t> and </a:t>
            </a:r>
            <a:r>
              <a:rPr lang="en-US" b="1" dirty="0"/>
              <a:t>DCI</a:t>
            </a:r>
            <a:r>
              <a:rPr lang="en-US" dirty="0"/>
              <a:t> alignment). Because students are not asked to describe existing technologies or develop new ones to increase their benefits, decrease known risks, and meet societal demands, the item is not aligned to the </a:t>
            </a:r>
            <a:r>
              <a:rPr lang="en-US" b="1" dirty="0"/>
              <a:t>CCC</a:t>
            </a:r>
            <a:r>
              <a:rPr lang="en-US" dirty="0"/>
              <a:t>. </a:t>
            </a:r>
          </a:p>
          <a:p>
            <a:pPr defTabSz="931774">
              <a:defRPr/>
            </a:pPr>
            <a:endParaRPr lang="en-US" dirty="0"/>
          </a:p>
          <a:p>
            <a:r>
              <a:rPr lang="en-US" dirty="0"/>
              <a:t>This brings us to the end of our</a:t>
            </a:r>
            <a:r>
              <a:rPr lang="en-US" baseline="0" dirty="0"/>
              <a:t> alignment activity. Alignment judgements are made and revisited during each step of the science assessment development process, and Washington educators are a key part of these discussions. Although making some alignment judgements is more clean cut than making others, we are confident in the process, documentation, and decisions that are used for aligning the WCAS items to the NGSS.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alignment activity can be repeated using the four standalone items and the Rock Pocket Mice cluster from the Grade 5 Training test. Performance Expectation and answer key information for all of the training test items is found on page 7 of the Grade 5 Training Test Lesson Plan mentioned on slide 23.  </a:t>
            </a:r>
          </a:p>
          <a:p>
            <a:pPr defTabSz="931774">
              <a:defRPr/>
            </a:pPr>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42</a:t>
            </a:fld>
            <a:endParaRPr lang="en-US"/>
          </a:p>
        </p:txBody>
      </p:sp>
    </p:spTree>
    <p:extLst>
      <p:ext uri="{BB962C8B-B14F-4D97-AF65-F5344CB8AC3E}">
        <p14:creationId xmlns:p14="http://schemas.microsoft.com/office/powerpoint/2010/main" val="3688469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find a list of expected </a:t>
            </a:r>
            <a:r>
              <a:rPr lang="en-US" b="1" dirty="0"/>
              <a:t>SEP</a:t>
            </a:r>
            <a:r>
              <a:rPr lang="en-US" dirty="0"/>
              <a:t>, </a:t>
            </a:r>
            <a:r>
              <a:rPr lang="en-US" b="1" dirty="0"/>
              <a:t>DCI</a:t>
            </a:r>
            <a:r>
              <a:rPr lang="en-US" dirty="0"/>
              <a:t>, and </a:t>
            </a:r>
            <a:r>
              <a:rPr lang="en-US" b="1" dirty="0"/>
              <a:t>CCC</a:t>
            </a:r>
            <a:r>
              <a:rPr lang="en-US" dirty="0"/>
              <a:t> </a:t>
            </a:r>
            <a:r>
              <a:rPr lang="en-US" baseline="0" dirty="0"/>
              <a:t>vocabulary terms on</a:t>
            </a:r>
            <a:r>
              <a:rPr lang="en-US" dirty="0"/>
              <a:t> the last two pages of the Test Design and item Specifications document, </a:t>
            </a:r>
            <a:endParaRPr lang="en-US" baseline="0" dirty="0"/>
          </a:p>
        </p:txBody>
      </p:sp>
      <p:sp>
        <p:nvSpPr>
          <p:cNvPr id="4" name="Slide Number Placeholder 3"/>
          <p:cNvSpPr>
            <a:spLocks noGrp="1"/>
          </p:cNvSpPr>
          <p:nvPr>
            <p:ph type="sldNum" sz="quarter" idx="10"/>
          </p:nvPr>
        </p:nvSpPr>
        <p:spPr/>
        <p:txBody>
          <a:bodyPr/>
          <a:lstStyle/>
          <a:p>
            <a:fld id="{4C8005DD-FEDA-4D0D-9955-1A9CBC03E8DC}" type="slidenum">
              <a:rPr lang="en-US" smtClean="0"/>
              <a:t>43</a:t>
            </a:fld>
            <a:endParaRPr lang="en-US"/>
          </a:p>
        </p:txBody>
      </p:sp>
    </p:spTree>
    <p:extLst>
      <p:ext uri="{BB962C8B-B14F-4D97-AF65-F5344CB8AC3E}">
        <p14:creationId xmlns:p14="http://schemas.microsoft.com/office/powerpoint/2010/main" val="41875985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1">
              <a:defRPr/>
            </a:pPr>
            <a:r>
              <a:rPr lang="en-US" dirty="0"/>
              <a:t>WCAS stimuli and items use language targeted to the previous grade level or lower readability with the exception of the required SEP, DCI, and CCC terms that are included in the vocabulary list. </a:t>
            </a:r>
            <a:r>
              <a:rPr lang="en-US" baseline="0" dirty="0"/>
              <a:t>Students are expected to know the meaning of these words when they take the WCAS, even though the words may be above grade level.</a:t>
            </a:r>
          </a:p>
          <a:p>
            <a:pPr defTabSz="931501">
              <a:defRPr/>
            </a:pPr>
            <a:endParaRPr lang="en-US" baseline="0" dirty="0"/>
          </a:p>
          <a:p>
            <a:pPr defTabSz="931501">
              <a:defRPr/>
            </a:pPr>
            <a:r>
              <a:rPr lang="en-US" dirty="0"/>
              <a:t>OSPI cannot endorse any particular resource or curriculum, therefore we can’t point to a particular source for definitions.</a:t>
            </a:r>
          </a:p>
        </p:txBody>
      </p:sp>
      <p:sp>
        <p:nvSpPr>
          <p:cNvPr id="4" name="Slide Number Placeholder 3"/>
          <p:cNvSpPr>
            <a:spLocks noGrp="1"/>
          </p:cNvSpPr>
          <p:nvPr>
            <p:ph type="sldNum" sz="quarter" idx="10"/>
          </p:nvPr>
        </p:nvSpPr>
        <p:spPr/>
        <p:txBody>
          <a:bodyPr/>
          <a:lstStyle/>
          <a:p>
            <a:fld id="{4C8005DD-FEDA-4D0D-9955-1A9CBC03E8DC}" type="slidenum">
              <a:rPr lang="en-US" smtClean="0"/>
              <a:t>44</a:t>
            </a:fld>
            <a:endParaRPr lang="en-US"/>
          </a:p>
        </p:txBody>
      </p:sp>
    </p:spTree>
    <p:extLst>
      <p:ext uri="{BB962C8B-B14F-4D97-AF65-F5344CB8AC3E}">
        <p14:creationId xmlns:p14="http://schemas.microsoft.com/office/powerpoint/2010/main" val="1413468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stop here and </a:t>
            </a:r>
            <a:r>
              <a:rPr lang="en-US" baseline="0" dirty="0"/>
              <a:t>answer a few more questions that have come in. </a:t>
            </a:r>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45</a:t>
            </a:fld>
            <a:endParaRPr lang="en-US"/>
          </a:p>
        </p:txBody>
      </p:sp>
    </p:spTree>
    <p:extLst>
      <p:ext uri="{BB962C8B-B14F-4D97-AF65-F5344CB8AC3E}">
        <p14:creationId xmlns:p14="http://schemas.microsoft.com/office/powerpoint/2010/main" val="33532368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remember </a:t>
            </a:r>
            <a:r>
              <a:rPr lang="en-US" baseline="0" dirty="0"/>
              <a:t>that the </a:t>
            </a:r>
            <a:r>
              <a:rPr lang="en-US" dirty="0"/>
              <a:t>Test Design and Items Specifications documents</a:t>
            </a:r>
            <a:r>
              <a:rPr lang="en-US" baseline="0" dirty="0"/>
              <a:t> </a:t>
            </a:r>
            <a:r>
              <a:rPr lang="en-US" dirty="0"/>
              <a:t>are intended to guide the writing</a:t>
            </a:r>
            <a:r>
              <a:rPr lang="en-US" baseline="0" dirty="0"/>
              <a:t> of</a:t>
            </a:r>
            <a:r>
              <a:rPr lang="en-US" dirty="0"/>
              <a:t> test items for the state summative assessment.</a:t>
            </a:r>
            <a:r>
              <a:rPr lang="en-US" baseline="0" dirty="0"/>
              <a:t> </a:t>
            </a:r>
          </a:p>
          <a:p>
            <a:endParaRPr lang="en-US" baseline="0" dirty="0"/>
          </a:p>
          <a:p>
            <a:r>
              <a:rPr lang="en-US" dirty="0"/>
              <a:t>Classroom instruction should align to the Washington State K–12 Science Learning Standards (NGSS). The </a:t>
            </a:r>
            <a:r>
              <a:rPr lang="en-US" baseline="0" dirty="0"/>
              <a:t>Test Design and Items Specifications documents can also serve as another resource, much like the NGSS Appendices, to help clarify understanding of the standards.</a:t>
            </a:r>
          </a:p>
          <a:p>
            <a:endParaRPr lang="en-US" dirty="0"/>
          </a:p>
          <a:p>
            <a:r>
              <a:rPr lang="en-US" dirty="0"/>
              <a:t>The Test Design and Items Specifications documents will be updated through the steps of the assessment</a:t>
            </a:r>
            <a:r>
              <a:rPr lang="en-US" baseline="0" dirty="0"/>
              <a:t> development cycle, and a modifications log will be published that shows where changes were made. </a:t>
            </a:r>
            <a:endParaRPr lang="en-US" b="0" i="0" dirty="0"/>
          </a:p>
        </p:txBody>
      </p:sp>
      <p:sp>
        <p:nvSpPr>
          <p:cNvPr id="4" name="Slide Number Placeholder 3"/>
          <p:cNvSpPr>
            <a:spLocks noGrp="1"/>
          </p:cNvSpPr>
          <p:nvPr>
            <p:ph type="sldNum" sz="quarter" idx="10"/>
          </p:nvPr>
        </p:nvSpPr>
        <p:spPr/>
        <p:txBody>
          <a:bodyPr/>
          <a:lstStyle/>
          <a:p>
            <a:fld id="{4C8005DD-FEDA-4D0D-9955-1A9CBC03E8DC}" type="slidenum">
              <a:rPr lang="en-US" smtClean="0"/>
              <a:t>46</a:t>
            </a:fld>
            <a:endParaRPr lang="en-US"/>
          </a:p>
        </p:txBody>
      </p:sp>
    </p:spTree>
    <p:extLst>
      <p:ext uri="{BB962C8B-B14F-4D97-AF65-F5344CB8AC3E}">
        <p14:creationId xmlns:p14="http://schemas.microsoft.com/office/powerpoint/2010/main" val="7962351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We will post this PowerPoint presentation,</a:t>
            </a:r>
            <a:r>
              <a:rPr lang="en-US" baseline="0" dirty="0"/>
              <a:t> including notes with our script, on the </a:t>
            </a:r>
            <a:r>
              <a:rPr lang="en-US" dirty="0"/>
              <a:t>WCAS Educator Resources Webpage </a:t>
            </a:r>
            <a:r>
              <a:rPr lang="en-US" baseline="0" dirty="0"/>
              <a:t>by a week from today. We’ll put it in the section about the “Test Design and Item Specifications.”</a:t>
            </a:r>
          </a:p>
          <a:p>
            <a:endParaRPr lang="en-US" baseline="0" dirty="0"/>
          </a:p>
          <a:p>
            <a:r>
              <a:rPr lang="en-US" baseline="0" dirty="0"/>
              <a:t>An FAQ with your questions as well as a recording of the webinar will be posted next to the presentation by the end of the following week.</a:t>
            </a:r>
          </a:p>
          <a:p>
            <a:endParaRPr lang="en-US" baseline="0" dirty="0"/>
          </a:p>
          <a:p>
            <a:r>
              <a:rPr lang="en-US" baseline="0" dirty="0"/>
              <a:t>Remember that if you would like to receive clock hours, you need to sign in, register, and complete an evaluation of the webinar through </a:t>
            </a:r>
            <a:r>
              <a:rPr lang="en-US" baseline="0" dirty="0" err="1"/>
              <a:t>pdEnroller</a:t>
            </a:r>
            <a:r>
              <a:rPr lang="en-US" baseline="0" dirty="0"/>
              <a:t>.</a:t>
            </a:r>
          </a:p>
        </p:txBody>
      </p:sp>
      <p:sp>
        <p:nvSpPr>
          <p:cNvPr id="4" name="Slide Number Placeholder 3"/>
          <p:cNvSpPr>
            <a:spLocks noGrp="1"/>
          </p:cNvSpPr>
          <p:nvPr>
            <p:ph type="sldNum" sz="quarter" idx="10"/>
          </p:nvPr>
        </p:nvSpPr>
        <p:spPr/>
        <p:txBody>
          <a:bodyPr/>
          <a:lstStyle/>
          <a:p>
            <a:fld id="{4C8005DD-FEDA-4D0D-9955-1A9CBC03E8DC}" type="slidenum">
              <a:rPr lang="en-US" smtClean="0"/>
              <a:t>47</a:t>
            </a:fld>
            <a:endParaRPr lang="en-US"/>
          </a:p>
        </p:txBody>
      </p:sp>
    </p:spTree>
    <p:extLst>
      <p:ext uri="{BB962C8B-B14F-4D97-AF65-F5344CB8AC3E}">
        <p14:creationId xmlns:p14="http://schemas.microsoft.com/office/powerpoint/2010/main" val="32497577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keep the webinar open for a few more minutes to capture any remaining questions you may want to enter into the chat box. </a:t>
            </a:r>
          </a:p>
          <a:p>
            <a:endParaRPr lang="en-US" dirty="0"/>
          </a:p>
          <a:p>
            <a:r>
              <a:rPr lang="en-US" dirty="0"/>
              <a:t>Thank you for joining us this afternoon. </a:t>
            </a:r>
          </a:p>
        </p:txBody>
      </p:sp>
      <p:sp>
        <p:nvSpPr>
          <p:cNvPr id="4" name="Slide Number Placeholder 3"/>
          <p:cNvSpPr>
            <a:spLocks noGrp="1"/>
          </p:cNvSpPr>
          <p:nvPr>
            <p:ph type="sldNum" sz="quarter" idx="10"/>
          </p:nvPr>
        </p:nvSpPr>
        <p:spPr/>
        <p:txBody>
          <a:bodyPr/>
          <a:lstStyle/>
          <a:p>
            <a:fld id="{4C8005DD-FEDA-4D0D-9955-1A9CBC03E8DC}" type="slidenum">
              <a:rPr lang="en-US" smtClean="0"/>
              <a:t>48</a:t>
            </a:fld>
            <a:endParaRPr lang="en-US"/>
          </a:p>
        </p:txBody>
      </p:sp>
    </p:spTree>
    <p:extLst>
      <p:ext uri="{BB962C8B-B14F-4D97-AF65-F5344CB8AC3E}">
        <p14:creationId xmlns:p14="http://schemas.microsoft.com/office/powerpoint/2010/main" val="2916037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CD1C34-72C1-4C67-AAFF-0B8CE9936A77}" type="slidenum">
              <a:rPr lang="en-US" smtClean="0"/>
              <a:t>49</a:t>
            </a:fld>
            <a:endParaRPr lang="en-US"/>
          </a:p>
        </p:txBody>
      </p:sp>
    </p:spTree>
    <p:extLst>
      <p:ext uri="{BB962C8B-B14F-4D97-AF65-F5344CB8AC3E}">
        <p14:creationId xmlns:p14="http://schemas.microsoft.com/office/powerpoint/2010/main" val="3886856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objectives of this presentation are to: </a:t>
            </a:r>
          </a:p>
          <a:p>
            <a:endParaRPr lang="en-US" dirty="0"/>
          </a:p>
          <a:p>
            <a:pPr marL="174708" indent="-174708">
              <a:buFont typeface="Arial" panose="020B0604020202020204" pitchFamily="34" charset="0"/>
              <a:buChar char="•"/>
            </a:pPr>
            <a:r>
              <a:rPr lang="en-US" dirty="0"/>
              <a:t>Share </a:t>
            </a:r>
            <a:r>
              <a:rPr lang="en-US" baseline="0" dirty="0"/>
              <a:t>how the Grade 5 WCAS is designed and developed. </a:t>
            </a:r>
          </a:p>
          <a:p>
            <a:pPr marL="174708" indent="-174708">
              <a:buFont typeface="Arial" panose="020B0604020202020204" pitchFamily="34" charset="0"/>
              <a:buChar char="•"/>
            </a:pPr>
            <a:r>
              <a:rPr lang="en-US" baseline="0" dirty="0"/>
              <a:t>Share how Grade 5 WCAS items are written to assess the </a:t>
            </a:r>
            <a:r>
              <a:rPr lang="en-US" i="1" baseline="0" dirty="0"/>
              <a:t>2013 Washington State K-12 Science Learning Standards </a:t>
            </a:r>
            <a:r>
              <a:rPr lang="en-US" baseline="0" dirty="0"/>
              <a:t>which are the </a:t>
            </a:r>
            <a:r>
              <a:rPr lang="en-US" i="1" baseline="0" dirty="0"/>
              <a:t>Next Generation Science Standards</a:t>
            </a:r>
            <a:r>
              <a:rPr lang="en-US" baseline="0" dirty="0"/>
              <a:t>, or </a:t>
            </a:r>
            <a:r>
              <a:rPr lang="en-US" i="1" baseline="0" dirty="0"/>
              <a:t>NGSS</a:t>
            </a:r>
            <a:r>
              <a:rPr lang="en-US" baseline="0" dirty="0"/>
              <a:t>. </a:t>
            </a:r>
          </a:p>
          <a:p>
            <a:endParaRPr lang="en-US" baseline="0" dirty="0"/>
          </a:p>
          <a:p>
            <a:r>
              <a:rPr lang="en-US" baseline="0" dirty="0"/>
              <a:t>The information we are going to share is found in a document called the Grade 5 WCAS Test Design and Item Specifications. The most recent version of the Test Design &amp; Item Specifications document was published in August 2019. This version included item specifications for all </a:t>
            </a:r>
            <a:r>
              <a:rPr lang="en-US" b="1" baseline="0" dirty="0"/>
              <a:t>45</a:t>
            </a:r>
            <a:r>
              <a:rPr lang="en-US" baseline="0" dirty="0"/>
              <a:t> PEs. </a:t>
            </a:r>
          </a:p>
          <a:p>
            <a:endParaRPr lang="en-US" baseline="0" dirty="0"/>
          </a:p>
          <a:p>
            <a:r>
              <a:rPr lang="en-US" baseline="0" dirty="0"/>
              <a:t>The OSPI Science Team wants to acknowledge and extend a big THANK YOU to all of the Washington State educators who contributed to the development of the item specifications.</a:t>
            </a:r>
          </a:p>
          <a:p>
            <a:endParaRPr lang="en-US" baseline="0" dirty="0"/>
          </a:p>
          <a:p>
            <a:r>
              <a:rPr lang="en-US" dirty="0"/>
              <a:t>The Test Design and</a:t>
            </a:r>
            <a:r>
              <a:rPr lang="en-US" baseline="0" dirty="0"/>
              <a:t> Item Specifications document is always in draft form. We make slight modifications throughout the year as we receive feedback from educators that participate in assessment development work groups like item writing and content review. An updated document is published each fall, accompanied by a modifications log so you can see the changes that were applied. </a:t>
            </a:r>
          </a:p>
          <a:p>
            <a:endParaRPr lang="en-US" baseline="0" dirty="0"/>
          </a:p>
          <a:p>
            <a:pPr defTabSz="931501">
              <a:defRPr/>
            </a:pPr>
            <a:r>
              <a:rPr lang="en-US" dirty="0"/>
              <a:t>Please note that the Test Design and Item Specifications document</a:t>
            </a:r>
            <a:r>
              <a:rPr lang="en-US" baseline="0" dirty="0"/>
              <a:t> </a:t>
            </a:r>
            <a:r>
              <a:rPr lang="en-US" dirty="0"/>
              <a:t>is not intended to guide classroom instruction, but rather,</a:t>
            </a:r>
            <a:r>
              <a:rPr lang="en-US" baseline="0" dirty="0"/>
              <a:t> it </a:t>
            </a:r>
            <a:r>
              <a:rPr lang="en-US" dirty="0"/>
              <a:t>describes how item clusters (stimuli and items) and standalone items are developed to assess the </a:t>
            </a:r>
            <a:r>
              <a:rPr lang="en-US" i="1" dirty="0"/>
              <a:t>Washington State K–12 Science Learning Standards </a:t>
            </a:r>
            <a:r>
              <a:rPr lang="en-US" dirty="0"/>
              <a:t>(</a:t>
            </a:r>
            <a:r>
              <a:rPr lang="en-US" i="1" dirty="0"/>
              <a:t>NGSS</a:t>
            </a:r>
            <a:r>
              <a:rPr lang="en-US" dirty="0"/>
              <a:t>) on the state summative test. </a:t>
            </a:r>
          </a:p>
        </p:txBody>
      </p:sp>
      <p:sp>
        <p:nvSpPr>
          <p:cNvPr id="4" name="Slide Number Placeholder 3"/>
          <p:cNvSpPr>
            <a:spLocks noGrp="1"/>
          </p:cNvSpPr>
          <p:nvPr>
            <p:ph type="sldNum" sz="quarter" idx="10"/>
          </p:nvPr>
        </p:nvSpPr>
        <p:spPr/>
        <p:txBody>
          <a:bodyPr/>
          <a:lstStyle/>
          <a:p>
            <a:fld id="{4C8005DD-FEDA-4D0D-9955-1A9CBC03E8DC}" type="slidenum">
              <a:rPr lang="en-US" smtClean="0"/>
              <a:t>5</a:t>
            </a:fld>
            <a:endParaRPr lang="en-US"/>
          </a:p>
        </p:txBody>
      </p:sp>
    </p:spTree>
    <p:extLst>
      <p:ext uri="{BB962C8B-B14F-4D97-AF65-F5344CB8AC3E}">
        <p14:creationId xmlns:p14="http://schemas.microsoft.com/office/powerpoint/2010/main" val="1216669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joined today</a:t>
            </a:r>
            <a:r>
              <a:rPr lang="en-US" baseline="0" dirty="0"/>
              <a:t> by Jacob Parikh and Korey Peterson, state Science Assessment specialists. </a:t>
            </a:r>
          </a:p>
          <a:p>
            <a:endParaRPr lang="en-US" baseline="0" dirty="0"/>
          </a:p>
          <a:p>
            <a:r>
              <a:rPr lang="en-US" baseline="0" dirty="0"/>
              <a:t>Korey and Jacob will be presenting the webinar today, and I will be monitoring the chat box. We will pause about mid-way through and near the end of the presentation to address questions as needed. </a:t>
            </a:r>
          </a:p>
          <a:p>
            <a:endParaRPr lang="en-US" baseline="0" dirty="0"/>
          </a:p>
          <a:p>
            <a:r>
              <a:rPr lang="en-US" baseline="0" dirty="0"/>
              <a:t>This slide provides contact information for the science assessment team. Please do not hesitate to contact us with your questions about this training or any other questions you have about the state science assessment.</a:t>
            </a:r>
            <a:endParaRPr lang="en-US" dirty="0"/>
          </a:p>
        </p:txBody>
      </p:sp>
      <p:sp>
        <p:nvSpPr>
          <p:cNvPr id="4" name="Slide Number Placeholder 3"/>
          <p:cNvSpPr>
            <a:spLocks noGrp="1"/>
          </p:cNvSpPr>
          <p:nvPr>
            <p:ph type="sldNum" sz="quarter" idx="10"/>
          </p:nvPr>
        </p:nvSpPr>
        <p:spPr/>
        <p:txBody>
          <a:bodyPr/>
          <a:lstStyle/>
          <a:p>
            <a:fld id="{4C8005DD-FEDA-4D0D-9955-1A9CBC03E8DC}" type="slidenum">
              <a:rPr lang="en-US" smtClean="0"/>
              <a:t>6</a:t>
            </a:fld>
            <a:endParaRPr lang="en-US"/>
          </a:p>
        </p:txBody>
      </p:sp>
    </p:spTree>
    <p:extLst>
      <p:ext uri="{BB962C8B-B14F-4D97-AF65-F5344CB8AC3E}">
        <p14:creationId xmlns:p14="http://schemas.microsoft.com/office/powerpoint/2010/main" val="3888869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You can find the Grade</a:t>
            </a:r>
            <a:r>
              <a:rPr lang="en-US" baseline="0" dirty="0"/>
              <a:t> 5 </a:t>
            </a:r>
            <a:r>
              <a:rPr lang="en-US" dirty="0"/>
              <a:t>Test Design and Item Specifications document by going</a:t>
            </a:r>
            <a:r>
              <a:rPr lang="en-US" baseline="0" dirty="0"/>
              <a:t> to the WCAS Educator Resources webpage: </a:t>
            </a:r>
            <a:r>
              <a:rPr lang="en-US" dirty="0">
                <a:hlinkClick r:id="rId3"/>
              </a:rPr>
              <a:t>https://www.k12.wa.us/student-success/testing/state-testing-overview/washington-comprehensive-assessment-science/wcas-educator-resources</a:t>
            </a:r>
            <a:endParaRPr lang="en-US" baseline="0" dirty="0"/>
          </a:p>
          <a:p>
            <a:endParaRPr lang="en-US" baseline="0" dirty="0"/>
          </a:p>
          <a:p>
            <a:r>
              <a:rPr lang="en-US" baseline="0" dirty="0"/>
              <a:t>There are separate documents for 5</a:t>
            </a:r>
            <a:r>
              <a:rPr lang="en-US" baseline="30000" dirty="0"/>
              <a:t>th</a:t>
            </a:r>
            <a:r>
              <a:rPr lang="en-US" baseline="0" dirty="0"/>
              <a:t> grade, 8</a:t>
            </a:r>
            <a:r>
              <a:rPr lang="en-US" baseline="30000" dirty="0"/>
              <a:t>th</a:t>
            </a:r>
            <a:r>
              <a:rPr lang="en-US" baseline="0" dirty="0"/>
              <a:t> grade, and high school. Many parts of the documents are similar. Key differences occur on the Test Blueprint pages and the Item Specifications sections of the documents.</a:t>
            </a:r>
          </a:p>
          <a:p>
            <a:endParaRPr lang="en-US" baseline="0" dirty="0"/>
          </a:p>
          <a:p>
            <a:r>
              <a:rPr lang="en-US" baseline="0" dirty="0"/>
              <a:t>This training is for the Grade 5 Test Design and Item Specifications document. </a:t>
            </a:r>
          </a:p>
          <a:p>
            <a:endParaRPr lang="en-US" baseline="0" dirty="0"/>
          </a:p>
          <a:p>
            <a:r>
              <a:rPr lang="en-US" baseline="0" dirty="0"/>
              <a:t>[CLICK]</a:t>
            </a:r>
          </a:p>
          <a:p>
            <a:endParaRPr lang="en-US" baseline="0" dirty="0"/>
          </a:p>
          <a:p>
            <a:r>
              <a:rPr lang="en-US" baseline="0" dirty="0"/>
              <a:t>Additional trainings cover the Grade 8 and High School documents.</a:t>
            </a:r>
          </a:p>
          <a:p>
            <a:endParaRPr lang="en-US" baseline="0" dirty="0"/>
          </a:p>
          <a:p>
            <a:r>
              <a:rPr lang="en-US" baseline="0" dirty="0"/>
              <a:t>Those of you who registered for this webinar were sent a PDF of the Grade 5 Test Design and Item Specifications via email yesterday. I am going to pause for one minute so you can access the document in your email or from the Science Assessment Educator Resources page .</a:t>
            </a:r>
          </a:p>
          <a:p>
            <a:endParaRPr lang="en-US" baseline="0" dirty="0"/>
          </a:p>
          <a:p>
            <a:r>
              <a:rPr lang="en-US" baseline="0" dirty="0"/>
              <a:t>We posted a link to the Grade 5 document in the chat. </a:t>
            </a:r>
          </a:p>
        </p:txBody>
      </p:sp>
      <p:sp>
        <p:nvSpPr>
          <p:cNvPr id="4" name="Slide Number Placeholder 3"/>
          <p:cNvSpPr>
            <a:spLocks noGrp="1"/>
          </p:cNvSpPr>
          <p:nvPr>
            <p:ph type="sldNum" sz="quarter" idx="10"/>
          </p:nvPr>
        </p:nvSpPr>
        <p:spPr/>
        <p:txBody>
          <a:bodyPr/>
          <a:lstStyle/>
          <a:p>
            <a:fld id="{4C8005DD-FEDA-4D0D-9955-1A9CBC03E8DC}" type="slidenum">
              <a:rPr lang="en-US" smtClean="0"/>
              <a:t>7</a:t>
            </a:fld>
            <a:endParaRPr lang="en-US"/>
          </a:p>
        </p:txBody>
      </p:sp>
    </p:spTree>
    <p:extLst>
      <p:ext uri="{BB962C8B-B14F-4D97-AF65-F5344CB8AC3E}">
        <p14:creationId xmlns:p14="http://schemas.microsoft.com/office/powerpoint/2010/main" val="493229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Test Design section of the document </a:t>
            </a:r>
            <a:r>
              <a:rPr lang="en-US" baseline="0" dirty="0"/>
              <a:t>(pages 1-14) </a:t>
            </a:r>
            <a:r>
              <a:rPr lang="en-US" dirty="0"/>
              <a:t>is an overview</a:t>
            </a:r>
            <a:r>
              <a:rPr lang="en-US" baseline="0" dirty="0"/>
              <a:t> of the test design and development. We will be touching on many components of this section during the presentation. The section has the answers to important and commonly asked questions. We encourage you to become familiar with the information the test design section contains. </a:t>
            </a:r>
          </a:p>
          <a:p>
            <a:endParaRPr lang="en-US" baseline="0" dirty="0"/>
          </a:p>
          <a:p>
            <a:r>
              <a:rPr lang="en-US" baseline="0" dirty="0"/>
              <a:t>The second section of the document contains the item specifications (pages 15 to 113). Item specifications describe how items are written for the WCAS. The section has an item specification for each of the </a:t>
            </a:r>
            <a:r>
              <a:rPr lang="en-US" b="1" baseline="0" dirty="0"/>
              <a:t>45 </a:t>
            </a:r>
            <a:r>
              <a:rPr lang="en-US" baseline="0" dirty="0"/>
              <a:t>Performance Expectations that could be assessed on a Grade 5 WCAS. For a given year, about 25 to 30% of the Performance Expectations are assessed. This will be explained further when we talk about the test blueprint.</a:t>
            </a:r>
          </a:p>
          <a:p>
            <a:endParaRPr lang="en-US" baseline="0" dirty="0"/>
          </a:p>
          <a:p>
            <a:r>
              <a:rPr lang="en-US" baseline="0" dirty="0"/>
              <a:t>The third section of the document contains a list of vocabulary terms (pages 114-115).</a:t>
            </a:r>
          </a:p>
          <a:p>
            <a:endParaRPr lang="en-US" baseline="0" dirty="0"/>
          </a:p>
          <a:p>
            <a:r>
              <a:rPr lang="en-US" baseline="0" dirty="0"/>
              <a:t>As we move through today’s presentation, relevant page numbers for the Test Design and Item Specifications document will be displayed in purple text boxes. </a:t>
            </a:r>
          </a:p>
        </p:txBody>
      </p:sp>
      <p:sp>
        <p:nvSpPr>
          <p:cNvPr id="4" name="Slide Number Placeholder 3"/>
          <p:cNvSpPr>
            <a:spLocks noGrp="1"/>
          </p:cNvSpPr>
          <p:nvPr>
            <p:ph type="sldNum" sz="quarter" idx="10"/>
          </p:nvPr>
        </p:nvSpPr>
        <p:spPr/>
        <p:txBody>
          <a:bodyPr/>
          <a:lstStyle/>
          <a:p>
            <a:fld id="{4C8005DD-FEDA-4D0D-9955-1A9CBC03E8DC}" type="slidenum">
              <a:rPr lang="en-US" smtClean="0"/>
              <a:t>8</a:t>
            </a:fld>
            <a:endParaRPr lang="en-US"/>
          </a:p>
        </p:txBody>
      </p:sp>
    </p:spTree>
    <p:extLst>
      <p:ext uri="{BB962C8B-B14F-4D97-AF65-F5344CB8AC3E}">
        <p14:creationId xmlns:p14="http://schemas.microsoft.com/office/powerpoint/2010/main" val="2601732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Pages</a:t>
            </a:r>
            <a:r>
              <a:rPr lang="en-US" baseline="0" dirty="0"/>
              <a:t> 1 and 2 of the </a:t>
            </a:r>
            <a:r>
              <a:rPr lang="en-US" dirty="0"/>
              <a:t>Test Design and Item Specifications </a:t>
            </a:r>
            <a:r>
              <a:rPr lang="en-US" baseline="0" dirty="0"/>
              <a:t>document give an overview of the WCAS development process.</a:t>
            </a:r>
          </a:p>
        </p:txBody>
      </p:sp>
      <p:sp>
        <p:nvSpPr>
          <p:cNvPr id="4" name="Slide Number Placeholder 3"/>
          <p:cNvSpPr>
            <a:spLocks noGrp="1"/>
          </p:cNvSpPr>
          <p:nvPr>
            <p:ph type="sldNum" sz="quarter" idx="10"/>
          </p:nvPr>
        </p:nvSpPr>
        <p:spPr/>
        <p:txBody>
          <a:bodyPr/>
          <a:lstStyle/>
          <a:p>
            <a:fld id="{4C8005DD-FEDA-4D0D-9955-1A9CBC03E8DC}" type="slidenum">
              <a:rPr lang="en-US" smtClean="0"/>
              <a:t>9</a:t>
            </a:fld>
            <a:endParaRPr lang="en-US"/>
          </a:p>
        </p:txBody>
      </p:sp>
    </p:spTree>
    <p:extLst>
      <p:ext uri="{BB962C8B-B14F-4D97-AF65-F5344CB8AC3E}">
        <p14:creationId xmlns:p14="http://schemas.microsoft.com/office/powerpoint/2010/main" val="1377554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5D386E17-F8CF-47AF-AE3A-C26E89DB1DB3}" type="datetime1">
              <a:rPr lang="en-US" smtClean="0"/>
              <a:t>8/6/2020</a:t>
            </a:fld>
            <a:r>
              <a:rPr lang="en-US"/>
              <a:t> |</a:t>
            </a:r>
            <a:endParaRPr lang="en-US" dirty="0"/>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1403816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947665" y="1333251"/>
            <a:ext cx="2737153" cy="457951"/>
          </a:xfrm>
          <a:prstGeom prst="rect">
            <a:avLst/>
          </a:prstGeom>
        </p:spPr>
      </p:pic>
    </p:spTree>
    <p:extLst>
      <p:ext uri="{BB962C8B-B14F-4D97-AF65-F5344CB8AC3E}">
        <p14:creationId xmlns:p14="http://schemas.microsoft.com/office/powerpoint/2010/main" val="1887524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947665" y="1333251"/>
            <a:ext cx="2737153" cy="457951"/>
          </a:xfrm>
          <a:prstGeom prst="rect">
            <a:avLst/>
          </a:prstGeom>
        </p:spPr>
      </p:pic>
    </p:spTree>
    <p:extLst>
      <p:ext uri="{BB962C8B-B14F-4D97-AF65-F5344CB8AC3E}">
        <p14:creationId xmlns:p14="http://schemas.microsoft.com/office/powerpoint/2010/main" val="2134913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r>
              <a:rPr lang="en-US"/>
              <a:t>1/10/2020</a:t>
            </a:r>
            <a:endParaRPr lang="en-US" dirty="0"/>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and Student Information</a:t>
            </a:r>
            <a:endParaRPr lang="en-US" dirty="0"/>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6" name="TextBox 5"/>
          <p:cNvSpPr txBox="1"/>
          <p:nvPr userDrawn="1"/>
        </p:nvSpPr>
        <p:spPr>
          <a:xfrm>
            <a:off x="1837346" y="2290273"/>
            <a:ext cx="8015955" cy="461665"/>
          </a:xfrm>
          <a:prstGeom prst="rect">
            <a:avLst/>
          </a:prstGeom>
          <a:noFill/>
        </p:spPr>
        <p:txBody>
          <a:bodyPr wrap="square" rtlCol="0">
            <a:spAutoFit/>
          </a:bodyPr>
          <a:lstStyle/>
          <a:p>
            <a:pPr algn="ctr"/>
            <a:r>
              <a:rPr lang="en-US" sz="2400" b="0" i="1" dirty="0"/>
              <a:t>Connect with us!</a:t>
            </a:r>
          </a:p>
        </p:txBody>
      </p:sp>
      <p:sp>
        <p:nvSpPr>
          <p:cNvPr id="7" name="Rectangle 6"/>
          <p:cNvSpPr/>
          <p:nvPr userDrawn="1"/>
        </p:nvSpPr>
        <p:spPr>
          <a:xfrm>
            <a:off x="0" y="3247402"/>
            <a:ext cx="12192000" cy="3610598"/>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title="Facebook Ic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title="Website Ico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title="LinkedIn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title="Medium Ico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title="Twitter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title="YouTube Ic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dirty="0"/>
              <a:t>facebook.com/</a:t>
            </a:r>
            <a:r>
              <a:rPr lang="en-US" sz="2000" dirty="0" err="1"/>
              <a:t>waospi</a:t>
            </a:r>
            <a:endParaRPr lang="en-US" sz="2000" dirty="0"/>
          </a:p>
        </p:txBody>
      </p:sp>
      <p:sp>
        <p:nvSpPr>
          <p:cNvPr id="19" name="TextBox 18"/>
          <p:cNvSpPr txBox="1"/>
          <p:nvPr userDrawn="1"/>
        </p:nvSpPr>
        <p:spPr>
          <a:xfrm>
            <a:off x="2620317" y="4852987"/>
            <a:ext cx="3179035" cy="400110"/>
          </a:xfrm>
          <a:prstGeom prst="rect">
            <a:avLst/>
          </a:prstGeom>
          <a:noFill/>
        </p:spPr>
        <p:txBody>
          <a:bodyPr wrap="square" rtlCol="0">
            <a:spAutoFit/>
          </a:bodyPr>
          <a:lstStyle/>
          <a:p>
            <a:r>
              <a:rPr lang="en-US" sz="2000" dirty="0"/>
              <a:t>twitter.com/</a:t>
            </a:r>
            <a:r>
              <a:rPr lang="en-US" sz="2000" dirty="0" err="1"/>
              <a:t>waospi</a:t>
            </a:r>
            <a:endParaRPr lang="en-US" sz="2000" dirty="0"/>
          </a:p>
        </p:txBody>
      </p:sp>
      <p:sp>
        <p:nvSpPr>
          <p:cNvPr id="20" name="TextBox 19"/>
          <p:cNvSpPr txBox="1"/>
          <p:nvPr userDrawn="1"/>
        </p:nvSpPr>
        <p:spPr>
          <a:xfrm>
            <a:off x="7155817" y="4783765"/>
            <a:ext cx="3179035" cy="400110"/>
          </a:xfrm>
          <a:prstGeom prst="rect">
            <a:avLst/>
          </a:prstGeom>
          <a:noFill/>
        </p:spPr>
        <p:txBody>
          <a:bodyPr wrap="square" rtlCol="0">
            <a:spAutoFit/>
          </a:bodyPr>
          <a:lstStyle/>
          <a:p>
            <a:r>
              <a:rPr lang="en-US" sz="2000" dirty="0"/>
              <a:t>youtube.com/</a:t>
            </a:r>
            <a:r>
              <a:rPr lang="en-US" sz="2000" dirty="0" err="1"/>
              <a:t>waospi</a:t>
            </a:r>
            <a:endParaRPr lang="en-US" sz="2000" dirty="0"/>
          </a:p>
        </p:txBody>
      </p:sp>
      <p:sp>
        <p:nvSpPr>
          <p:cNvPr id="21" name="TextBox 20"/>
          <p:cNvSpPr txBox="1"/>
          <p:nvPr userDrawn="1"/>
        </p:nvSpPr>
        <p:spPr>
          <a:xfrm>
            <a:off x="2609213" y="5706105"/>
            <a:ext cx="3179035" cy="400110"/>
          </a:xfrm>
          <a:prstGeom prst="rect">
            <a:avLst/>
          </a:prstGeom>
          <a:noFill/>
        </p:spPr>
        <p:txBody>
          <a:bodyPr wrap="square" rtlCol="0">
            <a:spAutoFit/>
          </a:bodyPr>
          <a:lstStyle/>
          <a:p>
            <a:r>
              <a:rPr lang="en-US" sz="2000" dirty="0"/>
              <a:t>medium.com/</a:t>
            </a:r>
            <a:r>
              <a:rPr lang="en-US" sz="2000" dirty="0" err="1"/>
              <a:t>waospi</a:t>
            </a:r>
            <a:endParaRPr lang="en-US" sz="2000" dirty="0"/>
          </a:p>
        </p:txBody>
      </p:sp>
      <p:sp>
        <p:nvSpPr>
          <p:cNvPr id="22" name="TextBox 21"/>
          <p:cNvSpPr txBox="1"/>
          <p:nvPr userDrawn="1"/>
        </p:nvSpPr>
        <p:spPr>
          <a:xfrm>
            <a:off x="7155817" y="5660123"/>
            <a:ext cx="3677862" cy="400110"/>
          </a:xfrm>
          <a:prstGeom prst="rect">
            <a:avLst/>
          </a:prstGeom>
          <a:noFill/>
        </p:spPr>
        <p:txBody>
          <a:bodyPr wrap="square" rtlCol="0">
            <a:spAutoFit/>
          </a:bodyPr>
          <a:lstStyle/>
          <a:p>
            <a:r>
              <a:rPr lang="en-US" sz="2000" dirty="0"/>
              <a:t>linkedin.com/company/</a:t>
            </a:r>
            <a:r>
              <a:rPr lang="en-US" sz="2000" dirty="0" err="1"/>
              <a:t>waospi</a:t>
            </a:r>
            <a:endParaRPr lang="en-US" sz="2000" dirty="0"/>
          </a:p>
        </p:txBody>
      </p:sp>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dirty="0"/>
              <a:t>k12.wa.us</a:t>
            </a:r>
          </a:p>
        </p:txBody>
      </p:sp>
    </p:spTree>
    <p:extLst>
      <p:ext uri="{BB962C8B-B14F-4D97-AF65-F5344CB8AC3E}">
        <p14:creationId xmlns:p14="http://schemas.microsoft.com/office/powerpoint/2010/main" val="1709126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9713A76-3666-4934-9B07-ADC3005BC743}" type="datetime1">
              <a:rPr lang="en-US" smtClean="0"/>
              <a:t>8/6/2020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5" name="Rectangle 4"/>
          <p:cNvSpPr/>
          <p:nvPr userDrawn="1"/>
        </p:nvSpPr>
        <p:spPr>
          <a:xfrm>
            <a:off x="0" y="0"/>
            <a:ext cx="12192000" cy="3564330"/>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aseline="0"/>
            </a:lvl1pPr>
          </a:lstStyle>
          <a:p>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597671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1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282FAD5D-31B6-4E74-89D5-6ACA0A4AE2C1}" type="datetime1">
              <a:rPr lang="en-US" smtClean="0"/>
              <a:t>8/6/2020</a:t>
            </a:fld>
            <a:endParaRPr lang="en-US" dirty="0"/>
          </a:p>
        </p:txBody>
      </p:sp>
      <p:sp>
        <p:nvSpPr>
          <p:cNvPr id="16"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7"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pic>
        <p:nvPicPr>
          <p:cNvPr id="8" name="Picture 7"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699184"/>
            <a:ext cx="5491238" cy="918735"/>
          </a:xfrm>
          <a:prstGeom prst="rect">
            <a:avLst/>
          </a:prstGeom>
        </p:spPr>
      </p:pic>
      <p:sp>
        <p:nvSpPr>
          <p:cNvPr id="9" name="TextBox 8"/>
          <p:cNvSpPr txBox="1"/>
          <p:nvPr userDrawn="1"/>
        </p:nvSpPr>
        <p:spPr>
          <a:xfrm>
            <a:off x="666159" y="570625"/>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Vision</a:t>
            </a:r>
          </a:p>
        </p:txBody>
      </p:sp>
      <p:sp>
        <p:nvSpPr>
          <p:cNvPr id="10" name="TextBox 9"/>
          <p:cNvSpPr txBox="1"/>
          <p:nvPr userDrawn="1"/>
        </p:nvSpPr>
        <p:spPr>
          <a:xfrm>
            <a:off x="5047090" y="570625"/>
            <a:ext cx="6878472" cy="646331"/>
          </a:xfrm>
          <a:prstGeom prst="rect">
            <a:avLst/>
          </a:prstGeom>
          <a:noFill/>
        </p:spPr>
        <p:txBody>
          <a:bodyPr wrap="square" rtlCol="0">
            <a:spAutoFit/>
          </a:bodyPr>
          <a:lstStyle/>
          <a:p>
            <a:r>
              <a:rPr lang="en-US" sz="1800" b="0" i="1" kern="1200" dirty="0">
                <a:solidFill>
                  <a:srgbClr val="40403D"/>
                </a:solidFill>
                <a:effectLst/>
                <a:latin typeface="Segoe UI" panose="020B0502040204020203" pitchFamily="34" charset="0"/>
                <a:ea typeface="+mn-ea"/>
                <a:cs typeface="Segoe UI" panose="020B0502040204020203" pitchFamily="34" charset="0"/>
              </a:rPr>
              <a:t>All students prepared for post-secondary pathways, careers, and civic engagement.</a:t>
            </a:r>
          </a:p>
        </p:txBody>
      </p:sp>
      <p:sp>
        <p:nvSpPr>
          <p:cNvPr id="11" name="TextBox 10"/>
          <p:cNvSpPr txBox="1"/>
          <p:nvPr userDrawn="1"/>
        </p:nvSpPr>
        <p:spPr>
          <a:xfrm>
            <a:off x="666159" y="1794751"/>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Mission</a:t>
            </a:r>
          </a:p>
        </p:txBody>
      </p:sp>
      <p:sp>
        <p:nvSpPr>
          <p:cNvPr id="12" name="TextBox 11"/>
          <p:cNvSpPr txBox="1"/>
          <p:nvPr userDrawn="1"/>
        </p:nvSpPr>
        <p:spPr>
          <a:xfrm>
            <a:off x="5069836" y="1757078"/>
            <a:ext cx="6878472" cy="1477328"/>
          </a:xfrm>
          <a:prstGeom prst="rect">
            <a:avLst/>
          </a:prstGeom>
          <a:noFill/>
        </p:spPr>
        <p:txBody>
          <a:bodyPr wrap="square" rtlCol="0">
            <a:spAutoFit/>
          </a:bodyPr>
          <a:lstStyle/>
          <a:p>
            <a:r>
              <a:rPr lang="en-US" sz="1800" b="0" i="0" kern="1200" dirty="0">
                <a:solidFill>
                  <a:srgbClr val="40403D"/>
                </a:solidFill>
                <a:effectLst/>
                <a:latin typeface="Segoe UI" panose="020B0502040204020203" pitchFamily="34" charset="0"/>
                <a:ea typeface="+mn-ea"/>
                <a:cs typeface="Segoe UI" panose="020B0502040204020203" pitchFamily="34" charset="0"/>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p>
        </p:txBody>
      </p:sp>
      <p:sp>
        <p:nvSpPr>
          <p:cNvPr id="13" name="TextBox 12"/>
          <p:cNvSpPr txBox="1"/>
          <p:nvPr userDrawn="1"/>
        </p:nvSpPr>
        <p:spPr>
          <a:xfrm>
            <a:off x="666159" y="3859189"/>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Values</a:t>
            </a:r>
          </a:p>
        </p:txBody>
      </p:sp>
      <p:sp>
        <p:nvSpPr>
          <p:cNvPr id="14" name="TextBox 13"/>
          <p:cNvSpPr txBox="1"/>
          <p:nvPr userDrawn="1"/>
        </p:nvSpPr>
        <p:spPr>
          <a:xfrm>
            <a:off x="5069836" y="3849369"/>
            <a:ext cx="6878472" cy="1200329"/>
          </a:xfrm>
          <a:prstGeom prst="rect">
            <a:avLst/>
          </a:prstGeom>
          <a:noFill/>
        </p:spPr>
        <p:txBody>
          <a:bodyPr wrap="square" rtlCol="0">
            <a:spAutoFit/>
          </a:bodyPr>
          <a:lstStyle/>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Equity</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Collaboration and Service</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Achieving Excellence through Continuous Improvement</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Focus on the Whole Child</a:t>
            </a:r>
          </a:p>
        </p:txBody>
      </p:sp>
    </p:spTree>
    <p:extLst>
      <p:ext uri="{BB962C8B-B14F-4D97-AF65-F5344CB8AC3E}">
        <p14:creationId xmlns:p14="http://schemas.microsoft.com/office/powerpoint/2010/main" val="3290076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quity Statement">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7"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9035A5F-3A94-4811-9FB1-09C2A5D9E0B2}" type="datetime1">
              <a:rPr lang="en-US" smtClean="0"/>
              <a:t>8/6/2020</a:t>
            </a:fld>
            <a:endParaRPr lang="en-US" dirty="0"/>
          </a:p>
        </p:txBody>
      </p:sp>
      <p:sp>
        <p:nvSpPr>
          <p:cNvPr id="13"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4"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pic>
        <p:nvPicPr>
          <p:cNvPr id="8" name="Picture 7"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699184"/>
            <a:ext cx="5491238" cy="918735"/>
          </a:xfrm>
          <a:prstGeom prst="rect">
            <a:avLst/>
          </a:prstGeom>
        </p:spPr>
      </p:pic>
      <p:sp>
        <p:nvSpPr>
          <p:cNvPr id="9" name="TextBox 8"/>
          <p:cNvSpPr txBox="1"/>
          <p:nvPr userDrawn="1"/>
        </p:nvSpPr>
        <p:spPr>
          <a:xfrm>
            <a:off x="506104" y="637678"/>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Equity Statement</a:t>
            </a:r>
          </a:p>
        </p:txBody>
      </p:sp>
      <p:sp>
        <p:nvSpPr>
          <p:cNvPr id="10" name="TextBox 9"/>
          <p:cNvSpPr txBox="1"/>
          <p:nvPr userDrawn="1"/>
        </p:nvSpPr>
        <p:spPr>
          <a:xfrm>
            <a:off x="5072417" y="637678"/>
            <a:ext cx="6878472" cy="4755148"/>
          </a:xfrm>
          <a:prstGeom prst="rect">
            <a:avLst/>
          </a:prstGeom>
          <a:noFill/>
        </p:spPr>
        <p:txBody>
          <a:bodyPr wrap="square" rtlCol="0">
            <a:spAutoFit/>
          </a:bodyPr>
          <a:lstStyle/>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Each student, family, and community possesses strengths and cultural knowledge that benefits their peers, educators, and schools.</a:t>
            </a:r>
          </a:p>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educational equity:</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p>
        </p:txBody>
      </p:sp>
    </p:spTree>
    <p:extLst>
      <p:ext uri="{BB962C8B-B14F-4D97-AF65-F5344CB8AC3E}">
        <p14:creationId xmlns:p14="http://schemas.microsoft.com/office/powerpoint/2010/main" val="2863014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8/6/2020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4" name="Picture 3" title="Two students in a classroom look at an experiment,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341727356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8/6/2020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4" name="Picture 3" title="Male Teacher works with two student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17506440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B952A4C-B027-41E4-8092-38D4B0218F9E}" type="datetime1">
              <a:rPr lang="en-US" smtClean="0"/>
              <a:t>8/6/2020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Six elementary age students laugh at a teacher,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46053138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C8B4E5E4-8263-4D22-9D53-4E2EF7C36878}" type="datetime1">
              <a:rPr lang="en-US" smtClean="0"/>
              <a:t>8/6/2020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4" name="Picture 3" title="Eight high school age students throw graduation caps into the ai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63605490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255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6AD9C51A-A19C-426A-8FAE-2A3EAD0FB521}" type="datetime1">
              <a:rPr lang="en-US" smtClean="0"/>
              <a:t>8/6/2020</a:t>
            </a:fld>
            <a:r>
              <a:rPr lang="en-US"/>
              <a:t> |</a:t>
            </a:r>
            <a:endParaRPr lang="en-US" dirty="0"/>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2165465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8/6/2020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4" name="Picture 3" title="Four high school boys look at a computer monito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282827615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8/6/2020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6" name="Picture 5" title="Two high school girls look at a robotics projec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15643582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8/6/2020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6" name="Picture 5" title="Teacher works with student at their des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38143255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8/6/2020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Two busses sit in front of the OSPI headquarters build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9" cy="3917957"/>
          </a:xfrm>
          <a:prstGeom prst="rect">
            <a:avLst/>
          </a:prstGeom>
        </p:spPr>
      </p:pic>
    </p:spTree>
    <p:extLst>
      <p:ext uri="{BB962C8B-B14F-4D97-AF65-F5344CB8AC3E}">
        <p14:creationId xmlns:p14="http://schemas.microsoft.com/office/powerpoint/2010/main" val="161610195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8/6/2020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2020 Washington Teacher of the Year Amy Campbell is surprised as she is announced as Teacher of the Year. To her left sits ESD 113 Regional Teacher of the Year Lisa Summers. To her right sits ESD 105 Regional Teacher of the Year Stephanie K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1" y="0"/>
            <a:ext cx="12201909" cy="3917956"/>
          </a:xfrm>
          <a:prstGeom prst="rect">
            <a:avLst/>
          </a:prstGeom>
        </p:spPr>
      </p:pic>
    </p:spTree>
    <p:extLst>
      <p:ext uri="{BB962C8B-B14F-4D97-AF65-F5344CB8AC3E}">
        <p14:creationId xmlns:p14="http://schemas.microsoft.com/office/powerpoint/2010/main" val="70624341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8/6/2020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Five middle school aged students look at a demonstration by a teacher, using a brain mode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6"/>
          </a:xfrm>
          <a:prstGeom prst="rect">
            <a:avLst/>
          </a:prstGeom>
        </p:spPr>
      </p:pic>
    </p:spTree>
    <p:extLst>
      <p:ext uri="{BB962C8B-B14F-4D97-AF65-F5344CB8AC3E}">
        <p14:creationId xmlns:p14="http://schemas.microsoft.com/office/powerpoint/2010/main" val="66815523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8/6/2020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Five middle school aged students write on a penci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5"/>
          </a:xfrm>
          <a:prstGeom prst="rect">
            <a:avLst/>
          </a:prstGeom>
        </p:spPr>
      </p:pic>
    </p:spTree>
    <p:extLst>
      <p:ext uri="{BB962C8B-B14F-4D97-AF65-F5344CB8AC3E}">
        <p14:creationId xmlns:p14="http://schemas.microsoft.com/office/powerpoint/2010/main" val="393368614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8/6/2020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endParaRPr lang="en-US" dirty="0"/>
          </a:p>
        </p:txBody>
      </p:sp>
      <p:pic>
        <p:nvPicPr>
          <p:cNvPr id="3" name="Picture 2" title="A middle school aged boy and girl raise their hand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3" cy="3917955"/>
          </a:xfrm>
          <a:prstGeom prst="rect">
            <a:avLst/>
          </a:prstGeom>
        </p:spPr>
      </p:pic>
    </p:spTree>
    <p:extLst>
      <p:ext uri="{BB962C8B-B14F-4D97-AF65-F5344CB8AC3E}">
        <p14:creationId xmlns:p14="http://schemas.microsoft.com/office/powerpoint/2010/main" val="71433928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DE8D14D-276A-4AF0-8D8A-4839FD9FCE51}" type="datetime1">
              <a:rPr lang="en-US" smtClean="0"/>
              <a:t>8/6/2020</a:t>
            </a:fld>
            <a:endParaRPr lang="en-US" dirty="0"/>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638629" y="2873829"/>
            <a:ext cx="4876800" cy="646331"/>
          </a:xfrm>
          <a:prstGeom prst="rect">
            <a:avLst/>
          </a:prstGeom>
          <a:noFill/>
        </p:spPr>
        <p:txBody>
          <a:bodyPr wrap="square" rtlCol="0">
            <a:spAutoFit/>
          </a:bodyPr>
          <a:lstStyle/>
          <a:p>
            <a:r>
              <a:rPr lang="en-US" sz="3600" b="1" dirty="0">
                <a:solidFill>
                  <a:srgbClr val="F7F5EB"/>
                </a:solidFill>
                <a:latin typeface="Segoe UI" panose="020B0502040204020203" pitchFamily="34" charset="0"/>
                <a:cs typeface="Segoe UI" panose="020B0502040204020203" pitchFamily="34" charset="0"/>
              </a:rPr>
              <a:t>Section Title</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
        <p:nvSpPr>
          <p:cNvPr id="9" name="Content Placeholder 2"/>
          <p:cNvSpPr txBox="1">
            <a:spLocks/>
          </p:cNvSpPr>
          <p:nvPr userDrawn="1"/>
        </p:nvSpPr>
        <p:spPr>
          <a:xfrm>
            <a:off x="6571343" y="698160"/>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40403D"/>
                </a:solidFill>
                <a:latin typeface="Segoe UI" panose="020B0502040204020203" pitchFamily="34" charset="0"/>
                <a:cs typeface="Segoe UI" panose="020B0502040204020203" pitchFamily="34" charset="0"/>
              </a:rPr>
              <a:t>Edit Master text styles</a:t>
            </a:r>
          </a:p>
          <a:p>
            <a:pPr lvl="1"/>
            <a:r>
              <a:rPr lang="en-US">
                <a:solidFill>
                  <a:srgbClr val="40403D"/>
                </a:solidFill>
                <a:latin typeface="Segoe UI" panose="020B0502040204020203" pitchFamily="34" charset="0"/>
                <a:cs typeface="Segoe UI" panose="020B0502040204020203" pitchFamily="34" charset="0"/>
              </a:rPr>
              <a:t>Second level</a:t>
            </a:r>
          </a:p>
          <a:p>
            <a:pPr lvl="2"/>
            <a:r>
              <a:rPr lang="en-US">
                <a:solidFill>
                  <a:srgbClr val="40403D"/>
                </a:solidFill>
                <a:latin typeface="Segoe UI" panose="020B0502040204020203" pitchFamily="34" charset="0"/>
                <a:cs typeface="Segoe UI" panose="020B0502040204020203" pitchFamily="34" charset="0"/>
              </a:rPr>
              <a:t>Third level</a:t>
            </a:r>
          </a:p>
          <a:p>
            <a:pPr lvl="3"/>
            <a:r>
              <a:rPr lang="en-US">
                <a:solidFill>
                  <a:srgbClr val="40403D"/>
                </a:solidFill>
                <a:latin typeface="Segoe UI" panose="020B0502040204020203" pitchFamily="34" charset="0"/>
                <a:cs typeface="Segoe UI" panose="020B0502040204020203" pitchFamily="34" charset="0"/>
              </a:rPr>
              <a:t>Fourth level</a:t>
            </a:r>
          </a:p>
          <a:p>
            <a:pPr lvl="4"/>
            <a:r>
              <a:rPr lang="en-US">
                <a:solidFill>
                  <a:srgbClr val="40403D"/>
                </a:solidFill>
                <a:latin typeface="Segoe UI" panose="020B0502040204020203" pitchFamily="34" charset="0"/>
                <a:cs typeface="Segoe UI" panose="020B0502040204020203" pitchFamily="34" charset="0"/>
              </a:rPr>
              <a:t>Fifth level</a:t>
            </a:r>
          </a:p>
        </p:txBody>
      </p:sp>
    </p:spTree>
    <p:extLst>
      <p:ext uri="{BB962C8B-B14F-4D97-AF65-F5344CB8AC3E}">
        <p14:creationId xmlns:p14="http://schemas.microsoft.com/office/powerpoint/2010/main" val="2716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17C9C7D3-8139-495D-A64E-25E25233BA08}" type="datetime1">
              <a:rPr lang="en-US" smtClean="0"/>
              <a:t>8/6/2020</a:t>
            </a:fld>
            <a:endParaRPr lang="en-US" dirty="0"/>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endParaRPr lang="en-US" dirty="0"/>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6" name="TextBox 5"/>
          <p:cNvSpPr txBox="1"/>
          <p:nvPr userDrawn="1"/>
        </p:nvSpPr>
        <p:spPr>
          <a:xfrm>
            <a:off x="1837346" y="2290273"/>
            <a:ext cx="8015955" cy="461665"/>
          </a:xfrm>
          <a:prstGeom prst="rect">
            <a:avLst/>
          </a:prstGeom>
          <a:noFill/>
        </p:spPr>
        <p:txBody>
          <a:bodyPr wrap="square" rtlCol="0">
            <a:spAutoFit/>
          </a:bodyPr>
          <a:lstStyle/>
          <a:p>
            <a:pPr algn="ctr"/>
            <a:r>
              <a:rPr lang="en-US" sz="2400" b="0" i="1" dirty="0"/>
              <a:t>Connect with us!</a:t>
            </a:r>
          </a:p>
        </p:txBody>
      </p:sp>
      <p:sp>
        <p:nvSpPr>
          <p:cNvPr id="7" name="Rectangle 6"/>
          <p:cNvSpPr/>
          <p:nvPr userDrawn="1"/>
        </p:nvSpPr>
        <p:spPr>
          <a:xfrm>
            <a:off x="0" y="3247402"/>
            <a:ext cx="12192000" cy="3610598"/>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title="Facebook Ic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title="Website Ico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title="LinkedIn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title="Medium Ico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title="Twitter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title="YouTube Ic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dirty="0"/>
              <a:t>facebook.com/</a:t>
            </a:r>
            <a:r>
              <a:rPr lang="en-US" sz="2000" dirty="0" err="1"/>
              <a:t>waospi</a:t>
            </a:r>
            <a:endParaRPr lang="en-US" sz="2000" dirty="0"/>
          </a:p>
        </p:txBody>
      </p:sp>
      <p:sp>
        <p:nvSpPr>
          <p:cNvPr id="19" name="TextBox 18"/>
          <p:cNvSpPr txBox="1"/>
          <p:nvPr userDrawn="1"/>
        </p:nvSpPr>
        <p:spPr>
          <a:xfrm>
            <a:off x="2620317" y="4852987"/>
            <a:ext cx="3179035" cy="400110"/>
          </a:xfrm>
          <a:prstGeom prst="rect">
            <a:avLst/>
          </a:prstGeom>
          <a:noFill/>
        </p:spPr>
        <p:txBody>
          <a:bodyPr wrap="square" rtlCol="0">
            <a:spAutoFit/>
          </a:bodyPr>
          <a:lstStyle/>
          <a:p>
            <a:r>
              <a:rPr lang="en-US" sz="2000" dirty="0"/>
              <a:t>twitter.com/</a:t>
            </a:r>
            <a:r>
              <a:rPr lang="en-US" sz="2000" dirty="0" err="1"/>
              <a:t>waospi</a:t>
            </a:r>
            <a:endParaRPr lang="en-US" sz="2000" dirty="0"/>
          </a:p>
        </p:txBody>
      </p:sp>
      <p:sp>
        <p:nvSpPr>
          <p:cNvPr id="20" name="TextBox 19"/>
          <p:cNvSpPr txBox="1"/>
          <p:nvPr userDrawn="1"/>
        </p:nvSpPr>
        <p:spPr>
          <a:xfrm>
            <a:off x="7155817" y="4783765"/>
            <a:ext cx="3179035" cy="400110"/>
          </a:xfrm>
          <a:prstGeom prst="rect">
            <a:avLst/>
          </a:prstGeom>
          <a:noFill/>
        </p:spPr>
        <p:txBody>
          <a:bodyPr wrap="square" rtlCol="0">
            <a:spAutoFit/>
          </a:bodyPr>
          <a:lstStyle/>
          <a:p>
            <a:r>
              <a:rPr lang="en-US" sz="2000" dirty="0"/>
              <a:t>youtube.com/</a:t>
            </a:r>
            <a:r>
              <a:rPr lang="en-US" sz="2000" dirty="0" err="1"/>
              <a:t>waospi</a:t>
            </a:r>
            <a:endParaRPr lang="en-US" sz="2000" dirty="0"/>
          </a:p>
        </p:txBody>
      </p:sp>
      <p:sp>
        <p:nvSpPr>
          <p:cNvPr id="21" name="TextBox 20"/>
          <p:cNvSpPr txBox="1"/>
          <p:nvPr userDrawn="1"/>
        </p:nvSpPr>
        <p:spPr>
          <a:xfrm>
            <a:off x="2609213" y="5706105"/>
            <a:ext cx="3179035" cy="400110"/>
          </a:xfrm>
          <a:prstGeom prst="rect">
            <a:avLst/>
          </a:prstGeom>
          <a:noFill/>
        </p:spPr>
        <p:txBody>
          <a:bodyPr wrap="square" rtlCol="0">
            <a:spAutoFit/>
          </a:bodyPr>
          <a:lstStyle/>
          <a:p>
            <a:r>
              <a:rPr lang="en-US" sz="2000" dirty="0"/>
              <a:t>medium.com/</a:t>
            </a:r>
            <a:r>
              <a:rPr lang="en-US" sz="2000" dirty="0" err="1"/>
              <a:t>waospi</a:t>
            </a:r>
            <a:endParaRPr lang="en-US" sz="2000" dirty="0"/>
          </a:p>
        </p:txBody>
      </p:sp>
      <p:sp>
        <p:nvSpPr>
          <p:cNvPr id="22" name="TextBox 21"/>
          <p:cNvSpPr txBox="1"/>
          <p:nvPr userDrawn="1"/>
        </p:nvSpPr>
        <p:spPr>
          <a:xfrm>
            <a:off x="7155817" y="5660123"/>
            <a:ext cx="3677862" cy="400110"/>
          </a:xfrm>
          <a:prstGeom prst="rect">
            <a:avLst/>
          </a:prstGeom>
          <a:noFill/>
        </p:spPr>
        <p:txBody>
          <a:bodyPr wrap="square" rtlCol="0">
            <a:spAutoFit/>
          </a:bodyPr>
          <a:lstStyle/>
          <a:p>
            <a:r>
              <a:rPr lang="en-US" sz="2000" dirty="0"/>
              <a:t>linkedin.com/company/</a:t>
            </a:r>
            <a:r>
              <a:rPr lang="en-US" sz="2000" dirty="0" err="1"/>
              <a:t>waospi</a:t>
            </a:r>
            <a:endParaRPr lang="en-US" sz="2000" dirty="0"/>
          </a:p>
        </p:txBody>
      </p:sp>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dirty="0"/>
              <a:t>k12.wa.us</a:t>
            </a:r>
          </a:p>
        </p:txBody>
      </p:sp>
    </p:spTree>
    <p:extLst>
      <p:ext uri="{BB962C8B-B14F-4D97-AF65-F5344CB8AC3E}">
        <p14:creationId xmlns:p14="http://schemas.microsoft.com/office/powerpoint/2010/main" val="3336405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41982921-751A-4039-819B-4624610BA7C0}" type="datetime1">
              <a:rPr lang="en-US" smtClean="0"/>
              <a:t>8/6/2020</a:t>
            </a:fld>
            <a:r>
              <a:rPr lang="en-US"/>
              <a:t> |</a:t>
            </a:r>
            <a:endParaRPr lang="en-US" dirty="0"/>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2022031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8C520A67-EF72-4EF3-B9F5-8D3C234F8A3E}" type="datetime1">
              <a:rPr lang="en-US" smtClean="0"/>
              <a:t>8/6/2020</a:t>
            </a:fld>
            <a:r>
              <a:rPr lang="en-US"/>
              <a:t> |</a:t>
            </a:r>
            <a:endParaRPr lang="en-US" dirty="0"/>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3219121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D1AE50F7-A69C-4B56-B33D-CD16CDBC5049}" type="datetime1">
              <a:rPr lang="en-US" smtClean="0"/>
              <a:t>8/6/2020</a:t>
            </a:fld>
            <a:r>
              <a:rPr lang="en-US"/>
              <a:t> |</a:t>
            </a:r>
            <a:endParaRPr lang="en-US" dirty="0"/>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12038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189107D1-09AF-41F4-A424-7BD82757A508}" type="datetime1">
              <a:rPr lang="en-US" smtClean="0"/>
              <a:t>8/6/2020</a:t>
            </a:fld>
            <a:r>
              <a:rPr lang="en-US"/>
              <a:t> |</a:t>
            </a:r>
            <a:endParaRPr lang="en-US" dirty="0"/>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606709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indent="0">
              <a:buNone/>
            </a:pPr>
            <a:r>
              <a:rPr lang="en-US" dirty="0"/>
              <a:t>Except where otherwise noted, this work by the </a:t>
            </a:r>
            <a:r>
              <a:rPr lang="en-US" dirty="0">
                <a:hlinkClick r:id="rId4"/>
              </a:rPr>
              <a:t>Office of Superintendent of Public Instruction </a:t>
            </a:r>
            <a:r>
              <a:rPr lang="en-US" dirty="0"/>
              <a:t>is licensed under a </a:t>
            </a:r>
            <a:r>
              <a:rPr lang="en-US" dirty="0">
                <a:hlinkClick r:id="rId5"/>
              </a:rPr>
              <a:t>Creative Commons 4.0 International License</a:t>
            </a:r>
            <a:r>
              <a:rPr lang="en-US" dirty="0"/>
              <a:t>.</a:t>
            </a:r>
          </a:p>
        </p:txBody>
      </p:sp>
      <p:sp>
        <p:nvSpPr>
          <p:cNvPr id="3" name="TextBox 2"/>
          <p:cNvSpPr txBox="1"/>
          <p:nvPr userDrawn="1"/>
        </p:nvSpPr>
        <p:spPr>
          <a:xfrm>
            <a:off x="765041" y="666572"/>
            <a:ext cx="10481093" cy="769441"/>
          </a:xfrm>
          <a:prstGeom prst="rect">
            <a:avLst/>
          </a:prstGeom>
          <a:noFill/>
        </p:spPr>
        <p:txBody>
          <a:bodyPr wrap="square" rtlCol="0">
            <a:spAutoFit/>
          </a:bodyPr>
          <a:lstStyle/>
          <a:p>
            <a:r>
              <a:rPr lang="en-US" sz="4400" dirty="0"/>
              <a:t>Contact Us!</a:t>
            </a:r>
          </a:p>
        </p:txBody>
      </p:sp>
      <p:sp>
        <p:nvSpPr>
          <p:cNvPr id="6" name="Text Placeholder 5"/>
          <p:cNvSpPr>
            <a:spLocks noGrp="1"/>
          </p:cNvSpPr>
          <p:nvPr>
            <p:ph type="body" sz="quarter" idx="10"/>
          </p:nvPr>
        </p:nvSpPr>
        <p:spPr>
          <a:xfrm>
            <a:off x="765175" y="1624013"/>
            <a:ext cx="10463213" cy="2865437"/>
          </a:xfrm>
        </p:spPr>
        <p:txBody>
          <a:bodyPr/>
          <a:lstStyle/>
          <a:p>
            <a:pPr lvl="0"/>
            <a:r>
              <a:rPr lang="en-US"/>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35F243A7-3AB4-4536-AADE-FF380E50D9E6}" type="datetime1">
              <a:rPr lang="en-US" smtClean="0"/>
              <a:t>8/6/2020</a:t>
            </a:fld>
            <a:r>
              <a:rPr lang="en-US"/>
              <a:t> |</a:t>
            </a:r>
            <a:endParaRPr lang="en-US" dirty="0"/>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1583653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1B2822EA-A644-495B-8815-4C70994813F7}" type="datetime1">
              <a:rPr lang="en-US" smtClean="0"/>
              <a:t>8/6/2020</a:t>
            </a:fld>
            <a:r>
              <a:rPr lang="en-US"/>
              <a:t> |</a:t>
            </a:r>
            <a:endParaRPr lang="en-US" dirty="0"/>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2294511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90D6690C-5134-4A25-A8E0-8B233ADCD8FC}" type="datetime1">
              <a:rPr lang="en-US" smtClean="0"/>
              <a:t>8/6/2020</a:t>
            </a:fld>
            <a:r>
              <a:rPr lang="en-US"/>
              <a:t> |</a:t>
            </a:r>
            <a:endParaRPr lang="en-US" dirty="0"/>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1350821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04C0FC7D-98FC-428F-931B-99A410E61E15}" type="datetime1">
              <a:rPr lang="en-US" smtClean="0"/>
              <a:t>8/6/2020</a:t>
            </a:fld>
            <a:r>
              <a:rPr lang="en-US"/>
              <a:t> |</a:t>
            </a:r>
            <a:endParaRPr lang="en-US" dirty="0"/>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Communications &amp; Community Outreach</a:t>
            </a:r>
            <a:endParaRPr lang="en-US" dirty="0"/>
          </a:p>
        </p:txBody>
      </p:sp>
    </p:spTree>
    <p:extLst>
      <p:ext uri="{BB962C8B-B14F-4D97-AF65-F5344CB8AC3E}">
        <p14:creationId xmlns:p14="http://schemas.microsoft.com/office/powerpoint/2010/main" val="686203428"/>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2" r:id="rId3"/>
    <p:sldLayoutId id="2147483653" r:id="rId4"/>
    <p:sldLayoutId id="2147483654" r:id="rId5"/>
    <p:sldLayoutId id="2147483655" r:id="rId6"/>
    <p:sldLayoutId id="2147483670" r:id="rId7"/>
    <p:sldLayoutId id="2147483656" r:id="rId8"/>
    <p:sldLayoutId id="2147483657" r:id="rId9"/>
    <p:sldLayoutId id="2147483658" r:id="rId10"/>
    <p:sldLayoutId id="2147483659" r:id="rId11"/>
    <p:sldLayoutId id="214748368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406450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3" r:id="rId4"/>
    <p:sldLayoutId id="2147483680" r:id="rId5"/>
    <p:sldLayoutId id="2147483667" r:id="rId6"/>
    <p:sldLayoutId id="2147483668" r:id="rId7"/>
    <p:sldLayoutId id="2147483669" r:id="rId8"/>
    <p:sldLayoutId id="2147483673" r:id="rId9"/>
    <p:sldLayoutId id="2147483679" r:id="rId10"/>
    <p:sldLayoutId id="2147483674" r:id="rId11"/>
    <p:sldLayoutId id="2147483675" r:id="rId12"/>
    <p:sldLayoutId id="2147483676" r:id="rId13"/>
    <p:sldLayoutId id="2147483677" r:id="rId14"/>
    <p:sldLayoutId id="2147483678" r:id="rId15"/>
    <p:sldLayoutId id="2147483666" r:id="rId16"/>
    <p:sldLayoutId id="2147483671" r:id="rId1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k12.wa.us/student-success/resources-subject-area/science/science-assessment-professional-development-opportunitie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hyperlink" Target="https://public.govdelivery.com/accounts/WAOSPI/subscriber/new"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k12.wa.us/student-success/resources-subject-area/science/science-k%E2%80%9312-learning-standards/washington-state-science-and-learning-standards" TargetMode="External"/><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nextgenscience.org/understanding-standards/understanding-standards" TargetMode="External"/><Relationship Id="rId5" Type="http://schemas.openxmlformats.org/officeDocument/2006/relationships/hyperlink" Target="https://www.nextgenscience.org/get-to-know" TargetMode="External"/><Relationship Id="rId4" Type="http://schemas.openxmlformats.org/officeDocument/2006/relationships/hyperlink" Target="https://www.nextgenscience.org/search-standard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k12.wa.us/student-success/testing/state-testing-overview/washington-comprehensive-assessment-science/wcas-educator-resourc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denroller.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desmos.com/testing/washington"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a.portal.cambiumast.com/training-tests.stml" TargetMode="External"/><Relationship Id="rId7" Type="http://schemas.openxmlformats.org/officeDocument/2006/relationships/hyperlink" Target="https://www.k12.wa.us/sites/default/files/public/science/pubdocs/OnlineTrainingTestQuickStart-FINAL_DRAFT.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k12.wa.us/sites/default/files/public/science/pubdocs/LessonPlans11-FINAL%20DRAFT.pdf" TargetMode="External"/><Relationship Id="rId5" Type="http://schemas.openxmlformats.org/officeDocument/2006/relationships/hyperlink" Target="https://www.k12.wa.us/sites/default/files/public/science/pubdocs/LessonPlans8-FINAL%20DRAFT.pdf" TargetMode="External"/><Relationship Id="rId4" Type="http://schemas.openxmlformats.org/officeDocument/2006/relationships/hyperlink" Target="https://www.k12.wa.us/sites/default/files/public/science/pubdocs/LessonPlans5-FINAL%20DRAFT.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hyperlink" Target="https://www.k12.wa.us/student-success/testing/state-testing-overview/washington-comprehensive-assessment-science/wcas-educator-resource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hyperlink" Target="https://www.pdenroller.org/"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dawn.cope@k12.wa.us" TargetMode="External"/><Relationship Id="rId7" Type="http://schemas.openxmlformats.org/officeDocument/2006/relationships/hyperlink" Target="mailto:science@k12.wa.u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Jessica.cole@k12.wa.us" TargetMode="External"/><Relationship Id="rId5" Type="http://schemas.openxmlformats.org/officeDocument/2006/relationships/hyperlink" Target="mailto:korey.peterson@k12.wa.us" TargetMode="External"/><Relationship Id="rId4" Type="http://schemas.openxmlformats.org/officeDocument/2006/relationships/hyperlink" Target="mailto:Amy.Viveiros@k12.wa.u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k12.wa.us/student-success/testing/state-testing-overview/washington-comprehensive-assessment-science/wcas-educator-resourc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a:xfrm>
            <a:off x="931653" y="69011"/>
            <a:ext cx="10084279" cy="3429510"/>
          </a:xfrm>
        </p:spPr>
        <p:txBody>
          <a:bodyPr>
            <a:normAutofit fontScale="90000"/>
          </a:bodyPr>
          <a:lstStyle/>
          <a:p>
            <a:pPr>
              <a:lnSpc>
                <a:spcPct val="100000"/>
              </a:lnSpc>
            </a:pPr>
            <a:r>
              <a:rPr lang="en-US" sz="5300" b="1" dirty="0"/>
              <a:t>W</a:t>
            </a:r>
            <a:r>
              <a:rPr lang="en-US" sz="5300" dirty="0"/>
              <a:t>ashington </a:t>
            </a:r>
            <a:r>
              <a:rPr lang="en-US" sz="5300" b="1" dirty="0"/>
              <a:t>C</a:t>
            </a:r>
            <a:r>
              <a:rPr lang="en-US" sz="5300" dirty="0"/>
              <a:t>omprehensive </a:t>
            </a:r>
            <a:r>
              <a:rPr lang="en-US" sz="5300" b="1" dirty="0"/>
              <a:t>A</a:t>
            </a:r>
            <a:r>
              <a:rPr lang="en-US" sz="5300" dirty="0"/>
              <a:t>ssessment of </a:t>
            </a:r>
            <a:r>
              <a:rPr lang="en-US" sz="5300" b="1" dirty="0"/>
              <a:t>S</a:t>
            </a:r>
            <a:r>
              <a:rPr lang="en-US" sz="5300" dirty="0"/>
              <a:t>cience</a:t>
            </a:r>
            <a:br>
              <a:rPr lang="en-US" sz="5300" dirty="0"/>
            </a:br>
            <a:br>
              <a:rPr lang="en-US" sz="5300" dirty="0"/>
            </a:br>
            <a:r>
              <a:rPr lang="en-US" sz="4000" dirty="0"/>
              <a:t>Test Design &amp; Item Specifications</a:t>
            </a:r>
            <a:br>
              <a:rPr lang="en-US" sz="3100" dirty="0"/>
            </a:br>
            <a:r>
              <a:rPr lang="en-US" sz="3100" dirty="0"/>
              <a:t>Grade </a:t>
            </a:r>
            <a:r>
              <a:rPr lang="en-US" sz="2700" dirty="0"/>
              <a:t>5</a:t>
            </a:r>
          </a:p>
        </p:txBody>
      </p:sp>
      <p:sp>
        <p:nvSpPr>
          <p:cNvPr id="23" name="Subtitle 22"/>
          <p:cNvSpPr>
            <a:spLocks noGrp="1"/>
          </p:cNvSpPr>
          <p:nvPr>
            <p:ph type="subTitle" idx="1"/>
          </p:nvPr>
        </p:nvSpPr>
        <p:spPr>
          <a:xfrm>
            <a:off x="695864" y="3576159"/>
            <a:ext cx="9144000" cy="2438544"/>
          </a:xfrm>
        </p:spPr>
        <p:txBody>
          <a:bodyPr>
            <a:normAutofit/>
          </a:bodyPr>
          <a:lstStyle/>
          <a:p>
            <a:pPr algn="l"/>
            <a:endParaRPr lang="en-US" dirty="0"/>
          </a:p>
          <a:p>
            <a:pPr algn="l"/>
            <a:endParaRPr lang="en-US" dirty="0"/>
          </a:p>
          <a:p>
            <a:pPr algn="l"/>
            <a:endParaRPr lang="en-US" dirty="0"/>
          </a:p>
          <a:p>
            <a:pPr algn="l"/>
            <a:r>
              <a:rPr lang="en-US" dirty="0"/>
              <a:t>Science Assessment Development Team</a:t>
            </a:r>
          </a:p>
          <a:p>
            <a:pPr algn="l"/>
            <a:r>
              <a:rPr lang="en-US" b="1" dirty="0">
                <a:solidFill>
                  <a:schemeClr val="accent4">
                    <a:lumMod val="75000"/>
                  </a:schemeClr>
                </a:solidFill>
              </a:rPr>
              <a:t>February 4, 2020</a:t>
            </a:r>
            <a:endParaRPr lang="en-US" dirty="0">
              <a:solidFill>
                <a:schemeClr val="accent4">
                  <a:lumMod val="75000"/>
                </a:schemeClr>
              </a:solidFill>
            </a:endParaRPr>
          </a:p>
          <a:p>
            <a:endParaRPr lang="en-US" dirty="0"/>
          </a:p>
          <a:p>
            <a:endParaRPr lang="en-US" dirty="0"/>
          </a:p>
        </p:txBody>
      </p:sp>
    </p:spTree>
    <p:extLst>
      <p:ext uri="{BB962C8B-B14F-4D97-AF65-F5344CB8AC3E}">
        <p14:creationId xmlns:p14="http://schemas.microsoft.com/office/powerpoint/2010/main" val="1155304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6"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CEC6AE8A-5AE1-4E2F-9910-06175FBB77B8}" type="slidenum">
              <a:rPr lang="en-US" altLang="en-US" sz="1400" smtClean="0">
                <a:latin typeface="+mn-lt"/>
                <a:ea typeface="ＭＳ Ｐゴシック" panose="020B0600070205080204" pitchFamily="34" charset="-128"/>
              </a:rPr>
              <a:pPr/>
              <a:t>10</a:t>
            </a:fld>
            <a:endParaRPr lang="en-US" altLang="en-US" sz="1400" dirty="0">
              <a:latin typeface="+mn-lt"/>
              <a:ea typeface="ＭＳ Ｐゴシック" panose="020B0600070205080204" pitchFamily="34" charset="-128"/>
            </a:endParaRPr>
          </a:p>
        </p:txBody>
      </p:sp>
      <p:sp>
        <p:nvSpPr>
          <p:cNvPr id="3" name="Title 2"/>
          <p:cNvSpPr>
            <a:spLocks noGrp="1"/>
          </p:cNvSpPr>
          <p:nvPr>
            <p:ph type="title"/>
          </p:nvPr>
        </p:nvSpPr>
        <p:spPr>
          <a:xfrm>
            <a:off x="127819" y="1518943"/>
            <a:ext cx="10771909" cy="1450757"/>
          </a:xfrm>
        </p:spPr>
        <p:txBody>
          <a:bodyPr>
            <a:normAutofit fontScale="90000"/>
          </a:bodyPr>
          <a:lstStyle/>
          <a:p>
            <a:r>
              <a:rPr lang="en-US" dirty="0"/>
              <a:t>Science </a:t>
            </a:r>
            <a:br>
              <a:rPr lang="en-US" dirty="0"/>
            </a:br>
            <a:r>
              <a:rPr lang="en-US" dirty="0"/>
              <a:t>Assessment </a:t>
            </a:r>
            <a:br>
              <a:rPr lang="en-US" dirty="0"/>
            </a:br>
            <a:r>
              <a:rPr lang="en-US" dirty="0"/>
              <a:t>Development </a:t>
            </a:r>
            <a:br>
              <a:rPr lang="en-US" dirty="0"/>
            </a:br>
            <a:r>
              <a:rPr lang="en-US" dirty="0"/>
              <a:t>Cycle</a:t>
            </a:r>
          </a:p>
        </p:txBody>
      </p:sp>
      <p:pic>
        <p:nvPicPr>
          <p:cNvPr id="4" name="Picture 3" descr="Screenshot of Science Assessment Development Cycle. Detailed information in notes section." title="Screenshot of image"/>
          <p:cNvPicPr>
            <a:picLocks noChangeAspect="1"/>
          </p:cNvPicPr>
          <p:nvPr/>
        </p:nvPicPr>
        <p:blipFill>
          <a:blip r:embed="rId3"/>
          <a:stretch>
            <a:fillRect/>
          </a:stretch>
        </p:blipFill>
        <p:spPr>
          <a:xfrm>
            <a:off x="3524866" y="158235"/>
            <a:ext cx="8545028" cy="6095297"/>
          </a:xfrm>
          <a:prstGeom prst="rect">
            <a:avLst/>
          </a:prstGeom>
        </p:spPr>
      </p:pic>
      <p:sp>
        <p:nvSpPr>
          <p:cNvPr id="6" name="TextBox 5" descr="Purple box labeled &quot;Pages 1-2&quot;"/>
          <p:cNvSpPr txBox="1"/>
          <p:nvPr/>
        </p:nvSpPr>
        <p:spPr>
          <a:xfrm>
            <a:off x="127819" y="3579814"/>
            <a:ext cx="1229926" cy="373349"/>
          </a:xfrm>
          <a:prstGeom prst="rect">
            <a:avLst/>
          </a:prstGeom>
          <a:solidFill>
            <a:srgbClr val="CCCCFF"/>
          </a:solidFill>
          <a:ln>
            <a:solidFill>
              <a:schemeClr val="tx1"/>
            </a:solidFill>
            <a:prstDash val="dash"/>
          </a:ln>
        </p:spPr>
        <p:txBody>
          <a:bodyPr wrap="square" rtlCol="0">
            <a:spAutoFit/>
          </a:bodyPr>
          <a:lstStyle/>
          <a:p>
            <a:r>
              <a:rPr lang="en-US" dirty="0"/>
              <a:t>Pages 1-2</a:t>
            </a:r>
          </a:p>
        </p:txBody>
      </p:sp>
    </p:spTree>
    <p:extLst>
      <p:ext uri="{BB962C8B-B14F-4D97-AF65-F5344CB8AC3E}">
        <p14:creationId xmlns:p14="http://schemas.microsoft.com/office/powerpoint/2010/main" val="217301422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p:txBody>
          <a:bodyPr/>
          <a:lstStyle/>
          <a:p>
            <a:fld id="{4FAB73BC-B049-4115-A692-8D63A059BFB8}" type="slidenum">
              <a:rPr lang="en-US" sz="1400" smtClean="0"/>
              <a:pPr/>
              <a:t>11</a:t>
            </a:fld>
            <a:endParaRPr lang="en-US" sz="1400" dirty="0"/>
          </a:p>
        </p:txBody>
      </p:sp>
      <p:sp>
        <p:nvSpPr>
          <p:cNvPr id="2" name="Title 1"/>
          <p:cNvSpPr>
            <a:spLocks noGrp="1"/>
          </p:cNvSpPr>
          <p:nvPr>
            <p:ph type="title"/>
          </p:nvPr>
        </p:nvSpPr>
        <p:spPr>
          <a:xfrm>
            <a:off x="786809" y="189095"/>
            <a:ext cx="10451367" cy="1450757"/>
          </a:xfrm>
        </p:spPr>
        <p:txBody>
          <a:bodyPr/>
          <a:lstStyle/>
          <a:p>
            <a:r>
              <a:rPr lang="en-US" dirty="0"/>
              <a:t>Join Us!</a:t>
            </a:r>
          </a:p>
        </p:txBody>
      </p:sp>
      <p:sp>
        <p:nvSpPr>
          <p:cNvPr id="5" name="Rectangle 4"/>
          <p:cNvSpPr/>
          <p:nvPr/>
        </p:nvSpPr>
        <p:spPr>
          <a:xfrm>
            <a:off x="786809" y="1791851"/>
            <a:ext cx="4880344" cy="1938992"/>
          </a:xfrm>
          <a:prstGeom prst="rect">
            <a:avLst/>
          </a:prstGeom>
        </p:spPr>
        <p:txBody>
          <a:bodyPr wrap="square">
            <a:spAutoFit/>
          </a:bodyPr>
          <a:lstStyle/>
          <a:p>
            <a:r>
              <a:rPr lang="en-US" sz="2000" dirty="0"/>
              <a:t>Science Assessment Professional Development Opportunities</a:t>
            </a:r>
          </a:p>
          <a:p>
            <a:r>
              <a:rPr lang="en-US" sz="2000" dirty="0">
                <a:hlinkClick r:id="rId3"/>
              </a:rPr>
              <a:t>https://www.k12.wa.us/student-success/resources-subject-area/science/science-assessment-professional-development-opportunities</a:t>
            </a:r>
            <a:endParaRPr lang="en-US" sz="2000" dirty="0"/>
          </a:p>
        </p:txBody>
      </p:sp>
      <p:sp>
        <p:nvSpPr>
          <p:cNvPr id="6" name="Rectangle 5"/>
          <p:cNvSpPr/>
          <p:nvPr/>
        </p:nvSpPr>
        <p:spPr>
          <a:xfrm>
            <a:off x="786810" y="3882842"/>
            <a:ext cx="4880344" cy="2246769"/>
          </a:xfrm>
          <a:prstGeom prst="rect">
            <a:avLst/>
          </a:prstGeom>
        </p:spPr>
        <p:txBody>
          <a:bodyPr wrap="square">
            <a:spAutoFit/>
          </a:bodyPr>
          <a:lstStyle/>
          <a:p>
            <a:r>
              <a:rPr lang="en-US" sz="2000" dirty="0">
                <a:solidFill>
                  <a:srgbClr val="49473B"/>
                </a:solidFill>
              </a:rPr>
              <a:t>Invitations to apply for work groups are emailed to those signed up for science assessment updates through the science assessment listserv. </a:t>
            </a:r>
            <a:r>
              <a:rPr lang="en-US" sz="2000" dirty="0">
                <a:hlinkClick r:id="rId4"/>
              </a:rPr>
              <a:t>https://public.govdelivery.com/accounts/WAOSPI/subscriber/new</a:t>
            </a:r>
            <a:endParaRPr lang="en-US" sz="2000" dirty="0"/>
          </a:p>
          <a:p>
            <a:endParaRPr lang="en-US" sz="2000" dirty="0"/>
          </a:p>
        </p:txBody>
      </p:sp>
      <p:pic>
        <p:nvPicPr>
          <p:cNvPr id="7" name="Picture 6" descr="Screenshot of the Science Assessment Professional Development Opportunities page. URL listed on slide." title="Webpage image"/>
          <p:cNvPicPr>
            <a:picLocks noChangeAspect="1"/>
          </p:cNvPicPr>
          <p:nvPr/>
        </p:nvPicPr>
        <p:blipFill>
          <a:blip r:embed="rId5"/>
          <a:stretch>
            <a:fillRect/>
          </a:stretch>
        </p:blipFill>
        <p:spPr>
          <a:xfrm>
            <a:off x="5881504" y="388597"/>
            <a:ext cx="6134057" cy="5741014"/>
          </a:xfrm>
          <a:prstGeom prst="rect">
            <a:avLst/>
          </a:prstGeom>
          <a:ln>
            <a:solidFill>
              <a:schemeClr val="accent1"/>
            </a:solidFill>
          </a:ln>
        </p:spPr>
      </p:pic>
    </p:spTree>
    <p:extLst>
      <p:ext uri="{BB962C8B-B14F-4D97-AF65-F5344CB8AC3E}">
        <p14:creationId xmlns:p14="http://schemas.microsoft.com/office/powerpoint/2010/main" val="4085702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fld id="{4FAB73BC-B049-4115-A692-8D63A059BFB8}" type="slidenum">
              <a:rPr lang="en-US" sz="1400" smtClean="0"/>
              <a:pPr/>
              <a:t>12</a:t>
            </a:fld>
            <a:endParaRPr lang="en-US" sz="1400" dirty="0"/>
          </a:p>
        </p:txBody>
      </p:sp>
      <p:sp>
        <p:nvSpPr>
          <p:cNvPr id="2" name="Title 1"/>
          <p:cNvSpPr>
            <a:spLocks noGrp="1"/>
          </p:cNvSpPr>
          <p:nvPr>
            <p:ph type="title"/>
          </p:nvPr>
        </p:nvSpPr>
        <p:spPr>
          <a:xfrm>
            <a:off x="831850" y="1709738"/>
            <a:ext cx="10515600" cy="2468857"/>
          </a:xfrm>
        </p:spPr>
        <p:txBody>
          <a:bodyPr/>
          <a:lstStyle/>
          <a:p>
            <a:r>
              <a:rPr lang="en-US" dirty="0"/>
              <a:t>Washington Standards Overview</a:t>
            </a:r>
          </a:p>
        </p:txBody>
      </p:sp>
      <p:sp>
        <p:nvSpPr>
          <p:cNvPr id="3" name="Text Placeholder 2"/>
          <p:cNvSpPr>
            <a:spLocks noGrp="1"/>
          </p:cNvSpPr>
          <p:nvPr>
            <p:ph type="body" idx="1"/>
          </p:nvPr>
        </p:nvSpPr>
        <p:spPr>
          <a:xfrm>
            <a:off x="831850" y="4082903"/>
            <a:ext cx="10515600" cy="765544"/>
          </a:xfrm>
        </p:spPr>
        <p:txBody>
          <a:bodyPr/>
          <a:lstStyle/>
          <a:p>
            <a:r>
              <a:rPr lang="en-US" dirty="0"/>
              <a:t>NGSS 101</a:t>
            </a:r>
          </a:p>
        </p:txBody>
      </p:sp>
      <p:pic>
        <p:nvPicPr>
          <p:cNvPr id="6" name="Picture 5" descr="WA NGSS logo">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044131" y="4883809"/>
            <a:ext cx="2457101" cy="1399742"/>
          </a:xfrm>
          <a:prstGeom prst="rect">
            <a:avLst/>
          </a:prstGeom>
        </p:spPr>
      </p:pic>
    </p:spTree>
    <p:extLst>
      <p:ext uri="{BB962C8B-B14F-4D97-AF65-F5344CB8AC3E}">
        <p14:creationId xmlns:p14="http://schemas.microsoft.com/office/powerpoint/2010/main" val="2398827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4FAB73BC-B049-4115-A692-8D63A059BFB8}" type="slidenum">
              <a:rPr lang="en-US" sz="1400" smtClean="0"/>
              <a:pPr/>
              <a:t>13</a:t>
            </a:fld>
            <a:endParaRPr lang="en-US" sz="1400" dirty="0"/>
          </a:p>
        </p:txBody>
      </p:sp>
      <p:sp>
        <p:nvSpPr>
          <p:cNvPr id="2" name="Title 1"/>
          <p:cNvSpPr>
            <a:spLocks noGrp="1"/>
          </p:cNvSpPr>
          <p:nvPr>
            <p:ph type="title"/>
          </p:nvPr>
        </p:nvSpPr>
        <p:spPr/>
        <p:txBody>
          <a:bodyPr/>
          <a:lstStyle/>
          <a:p>
            <a:r>
              <a:rPr lang="en-US" dirty="0"/>
              <a:t>NGSS 3-5 Band</a:t>
            </a:r>
          </a:p>
        </p:txBody>
      </p:sp>
      <p:sp>
        <p:nvSpPr>
          <p:cNvPr id="3" name="Content Placeholder 2"/>
          <p:cNvSpPr>
            <a:spLocks noGrp="1"/>
          </p:cNvSpPr>
          <p:nvPr>
            <p:ph idx="1"/>
          </p:nvPr>
        </p:nvSpPr>
        <p:spPr/>
        <p:txBody>
          <a:bodyPr/>
          <a:lstStyle/>
          <a:p>
            <a:r>
              <a:rPr lang="en-US" dirty="0"/>
              <a:t>Domains</a:t>
            </a:r>
          </a:p>
          <a:p>
            <a:pPr lvl="1">
              <a:buFont typeface="Wingdings" panose="05000000000000000000" pitchFamily="2" charset="2"/>
              <a:buChar char="§"/>
            </a:pPr>
            <a:r>
              <a:rPr lang="en-US" dirty="0"/>
              <a:t>Physical Sciences (PS)—17 Performance Expectations</a:t>
            </a:r>
          </a:p>
          <a:p>
            <a:pPr lvl="1">
              <a:buFont typeface="Wingdings" panose="05000000000000000000" pitchFamily="2" charset="2"/>
              <a:buChar char="§"/>
            </a:pPr>
            <a:r>
              <a:rPr lang="en-US" dirty="0"/>
              <a:t>Life Sciences (LS)—12 Performance Expectations</a:t>
            </a:r>
          </a:p>
          <a:p>
            <a:pPr lvl="1">
              <a:buFont typeface="Wingdings" panose="05000000000000000000" pitchFamily="2" charset="2"/>
              <a:buChar char="§"/>
            </a:pPr>
            <a:r>
              <a:rPr lang="en-US" dirty="0"/>
              <a:t>Earth and Space Sciences (ESS)—13 Performance Expectations</a:t>
            </a:r>
          </a:p>
          <a:p>
            <a:pPr lvl="1">
              <a:buFont typeface="Wingdings" panose="05000000000000000000" pitchFamily="2" charset="2"/>
              <a:buChar char="§"/>
            </a:pPr>
            <a:r>
              <a:rPr lang="en-US" dirty="0"/>
              <a:t>Engineering Design (ETS)—3 Performance Expectations</a:t>
            </a:r>
          </a:p>
          <a:p>
            <a:pPr marL="201168" lvl="1" indent="0">
              <a:buNone/>
            </a:pPr>
            <a:endParaRPr lang="en-US" dirty="0"/>
          </a:p>
          <a:p>
            <a:pPr marL="201168" lvl="1" indent="0">
              <a:buNone/>
            </a:pPr>
            <a:r>
              <a:rPr lang="en-US" dirty="0">
                <a:latin typeface="Calibri" panose="020F0502020204030204" pitchFamily="34" charset="0"/>
              </a:rPr>
              <a:t>Each Performance Expectation includes a Science and Engineering Practice (SEP), a Disciplinary Core Idea (DCI), and a Crosscutting Concept (CCC)</a:t>
            </a:r>
          </a:p>
          <a:p>
            <a:pPr lvl="1">
              <a:buFont typeface="Wingdings" panose="05000000000000000000" pitchFamily="2" charset="2"/>
              <a:buChar char="§"/>
            </a:pPr>
            <a:endParaRPr lang="en-US" dirty="0"/>
          </a:p>
          <a:p>
            <a:endParaRPr lang="en-US" dirty="0"/>
          </a:p>
        </p:txBody>
      </p:sp>
      <p:sp>
        <p:nvSpPr>
          <p:cNvPr id="5" name="TextBox 4" descr="Purple box labeled &quot;Pages 10-12&quot;"/>
          <p:cNvSpPr txBox="1"/>
          <p:nvPr/>
        </p:nvSpPr>
        <p:spPr>
          <a:xfrm>
            <a:off x="7736967" y="843240"/>
            <a:ext cx="1439179" cy="369332"/>
          </a:xfrm>
          <a:prstGeom prst="rect">
            <a:avLst/>
          </a:prstGeom>
          <a:solidFill>
            <a:srgbClr val="CCCCFF"/>
          </a:solidFill>
          <a:ln>
            <a:solidFill>
              <a:schemeClr val="tx1"/>
            </a:solidFill>
            <a:prstDash val="dash"/>
          </a:ln>
        </p:spPr>
        <p:txBody>
          <a:bodyPr wrap="square" rtlCol="0">
            <a:spAutoFit/>
          </a:bodyPr>
          <a:lstStyle/>
          <a:p>
            <a:r>
              <a:rPr lang="en-US" dirty="0"/>
              <a:t>Pages 10-12</a:t>
            </a:r>
          </a:p>
        </p:txBody>
      </p:sp>
    </p:spTree>
    <p:extLst>
      <p:ext uri="{BB962C8B-B14F-4D97-AF65-F5344CB8AC3E}">
        <p14:creationId xmlns:p14="http://schemas.microsoft.com/office/powerpoint/2010/main" val="904298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r>
              <a:rPr lang="en-US" sz="1400" dirty="0"/>
              <a:t>14</a:t>
            </a:r>
          </a:p>
        </p:txBody>
      </p:sp>
      <p:sp>
        <p:nvSpPr>
          <p:cNvPr id="50178" name="Title 1"/>
          <p:cNvSpPr>
            <a:spLocks noGrp="1"/>
          </p:cNvSpPr>
          <p:nvPr>
            <p:ph type="title"/>
          </p:nvPr>
        </p:nvSpPr>
        <p:spPr>
          <a:xfrm>
            <a:off x="261258" y="1145223"/>
            <a:ext cx="10051222" cy="702365"/>
          </a:xfrm>
        </p:spPr>
        <p:txBody>
          <a:bodyPr>
            <a:normAutofit fontScale="90000"/>
          </a:bodyPr>
          <a:lstStyle/>
          <a:p>
            <a:pPr eaLnBrk="1" hangingPunct="1"/>
            <a:r>
              <a:rPr lang="en-US" altLang="en-US" dirty="0">
                <a:ea typeface="ＭＳ Ｐゴシック" panose="020B0600070205080204" pitchFamily="34" charset="-128"/>
              </a:rPr>
              <a:t>NGSS </a:t>
            </a:r>
            <a:br>
              <a:rPr lang="en-US" altLang="en-US" dirty="0">
                <a:ea typeface="ＭＳ Ｐゴシック" panose="020B0600070205080204" pitchFamily="34" charset="-128"/>
              </a:rPr>
            </a:br>
            <a:r>
              <a:rPr lang="en-US" altLang="en-US" dirty="0">
                <a:ea typeface="ＭＳ Ｐゴシック" panose="020B0600070205080204" pitchFamily="34" charset="-128"/>
              </a:rPr>
              <a:t>Performance </a:t>
            </a:r>
            <a:br>
              <a:rPr lang="en-US" altLang="en-US" dirty="0">
                <a:ea typeface="ＭＳ Ｐゴシック" panose="020B0600070205080204" pitchFamily="34" charset="-128"/>
              </a:rPr>
            </a:br>
            <a:r>
              <a:rPr lang="en-US" altLang="en-US" dirty="0">
                <a:ea typeface="ＭＳ Ｐゴシック" panose="020B0600070205080204" pitchFamily="34" charset="-128"/>
              </a:rPr>
              <a:t>Expectation </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p:txBody>
      </p:sp>
      <p:pic>
        <p:nvPicPr>
          <p:cNvPr id="2" name="Picture 1" descr="Screenshot of PE: 3LS4-4. Notes section describes the image."/>
          <p:cNvPicPr>
            <a:picLocks noChangeAspect="1"/>
          </p:cNvPicPr>
          <p:nvPr/>
        </p:nvPicPr>
        <p:blipFill>
          <a:blip r:embed="rId3"/>
          <a:stretch>
            <a:fillRect/>
          </a:stretch>
        </p:blipFill>
        <p:spPr>
          <a:xfrm>
            <a:off x="380146" y="2013177"/>
            <a:ext cx="11219746" cy="3810680"/>
          </a:xfrm>
          <a:prstGeom prst="rect">
            <a:avLst/>
          </a:prstGeom>
        </p:spPr>
      </p:pic>
    </p:spTree>
    <p:extLst>
      <p:ext uri="{BB962C8B-B14F-4D97-AF65-F5344CB8AC3E}">
        <p14:creationId xmlns:p14="http://schemas.microsoft.com/office/powerpoint/2010/main" val="1892988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4FAB73BC-B049-4115-A692-8D63A059BFB8}" type="slidenum">
              <a:rPr lang="en-US" sz="1400" smtClean="0"/>
              <a:pPr/>
              <a:t>15</a:t>
            </a:fld>
            <a:endParaRPr lang="en-US" dirty="0"/>
          </a:p>
        </p:txBody>
      </p:sp>
      <p:sp>
        <p:nvSpPr>
          <p:cNvPr id="2" name="Title 1"/>
          <p:cNvSpPr>
            <a:spLocks noGrp="1"/>
          </p:cNvSpPr>
          <p:nvPr>
            <p:ph type="title"/>
          </p:nvPr>
        </p:nvSpPr>
        <p:spPr>
          <a:xfrm>
            <a:off x="838199" y="365125"/>
            <a:ext cx="10910455" cy="1325563"/>
          </a:xfrm>
        </p:spPr>
        <p:txBody>
          <a:bodyPr>
            <a:noAutofit/>
          </a:bodyPr>
          <a:lstStyle/>
          <a:p>
            <a:r>
              <a:rPr lang="en-US" sz="2800" i="1" dirty="0"/>
              <a:t>The 2013 Washington State K-12 Science Learning Standards </a:t>
            </a:r>
            <a:r>
              <a:rPr lang="en-US" sz="2800" dirty="0"/>
              <a:t>are the </a:t>
            </a:r>
            <a:r>
              <a:rPr lang="en-US" sz="2800" i="1" dirty="0"/>
              <a:t>Next Generation Science Standards </a:t>
            </a:r>
            <a:r>
              <a:rPr lang="en-US" sz="2800" dirty="0"/>
              <a:t>(</a:t>
            </a:r>
            <a:r>
              <a:rPr lang="en-US" sz="2800" i="1" dirty="0"/>
              <a:t>NGSS</a:t>
            </a:r>
            <a:r>
              <a:rPr lang="en-US" sz="2800" dirty="0"/>
              <a:t>)</a:t>
            </a:r>
          </a:p>
        </p:txBody>
      </p:sp>
      <p:sp>
        <p:nvSpPr>
          <p:cNvPr id="3" name="Content Placeholder 2"/>
          <p:cNvSpPr>
            <a:spLocks noGrp="1"/>
          </p:cNvSpPr>
          <p:nvPr>
            <p:ph idx="1"/>
          </p:nvPr>
        </p:nvSpPr>
        <p:spPr>
          <a:xfrm>
            <a:off x="6270606" y="1845734"/>
            <a:ext cx="4885073" cy="3616603"/>
          </a:xfrm>
        </p:spPr>
        <p:txBody>
          <a:bodyPr>
            <a:normAutofit fontScale="62500" lnSpcReduction="20000"/>
          </a:bodyPr>
          <a:lstStyle/>
          <a:p>
            <a:r>
              <a:rPr lang="en-US" dirty="0"/>
              <a:t>OSPI Science Standards Webpage</a:t>
            </a:r>
            <a:br>
              <a:rPr lang="en-US" dirty="0"/>
            </a:br>
            <a:r>
              <a:rPr lang="en-US" dirty="0">
                <a:hlinkClick r:id="rId3"/>
              </a:rPr>
              <a:t>https://www.k12.wa.us/student-success/resources-subject-area/science/science-k%E2%80%9312-learning-standards/washington-state-science-and-learning-standards</a:t>
            </a:r>
            <a:endParaRPr lang="en-US" dirty="0"/>
          </a:p>
          <a:p>
            <a:r>
              <a:rPr lang="en-US" dirty="0"/>
              <a:t>Next Generation Science Standards </a:t>
            </a:r>
            <a:r>
              <a:rPr lang="en-US" dirty="0">
                <a:hlinkClick r:id="rId4"/>
              </a:rPr>
              <a:t>https://www.nextgenscience.org/search-standards</a:t>
            </a:r>
            <a:endParaRPr lang="en-US" dirty="0"/>
          </a:p>
          <a:p>
            <a:r>
              <a:rPr lang="en-US" dirty="0"/>
              <a:t>Get to Know the Standards</a:t>
            </a:r>
            <a:br>
              <a:rPr lang="en-US" dirty="0"/>
            </a:br>
            <a:r>
              <a:rPr lang="en-US" dirty="0">
                <a:hlinkClick r:id="rId5"/>
              </a:rPr>
              <a:t>https://www.nextgenscience.org/get-to-know</a:t>
            </a:r>
            <a:endParaRPr lang="en-US" dirty="0"/>
          </a:p>
          <a:p>
            <a:r>
              <a:rPr lang="en-US" dirty="0"/>
              <a:t>Understanding the Standards: </a:t>
            </a:r>
            <a:r>
              <a:rPr lang="en-US" dirty="0">
                <a:hlinkClick r:id="rId6"/>
              </a:rPr>
              <a:t>https://www.nextgenscience.org/understanding-standards/understanding-standards</a:t>
            </a:r>
            <a:endParaRPr lang="en-US" dirty="0"/>
          </a:p>
          <a:p>
            <a:endParaRPr lang="en-US" dirty="0"/>
          </a:p>
        </p:txBody>
      </p:sp>
      <p:pic>
        <p:nvPicPr>
          <p:cNvPr id="5" name="Picture 4" descr="Screenshot of WSSLS website. " title="Webpage image"/>
          <p:cNvPicPr>
            <a:picLocks noChangeAspect="1"/>
          </p:cNvPicPr>
          <p:nvPr/>
        </p:nvPicPr>
        <p:blipFill>
          <a:blip r:embed="rId7"/>
          <a:stretch>
            <a:fillRect/>
          </a:stretch>
        </p:blipFill>
        <p:spPr>
          <a:xfrm>
            <a:off x="906212" y="1845734"/>
            <a:ext cx="5364394" cy="3733917"/>
          </a:xfrm>
          <a:prstGeom prst="rect">
            <a:avLst/>
          </a:prstGeom>
          <a:ln w="28575">
            <a:solidFill>
              <a:schemeClr val="accent1"/>
            </a:solidFill>
          </a:ln>
        </p:spPr>
      </p:pic>
      <p:sp>
        <p:nvSpPr>
          <p:cNvPr id="6" name="Oval 5" descr="The red oval is circling &quot;The Standards&quot; tab on the WSSLS website. Links to webpages on slide. " title="Red Oval"/>
          <p:cNvSpPr/>
          <p:nvPr/>
        </p:nvSpPr>
        <p:spPr>
          <a:xfrm>
            <a:off x="2019868" y="4490112"/>
            <a:ext cx="1037230" cy="2729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76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z="1400" smtClean="0">
                <a:solidFill>
                  <a:schemeClr val="bg1"/>
                </a:solidFill>
              </a:rPr>
              <a:pPr/>
              <a:t>16</a:t>
            </a:fld>
            <a:endParaRPr lang="en-US" sz="1400" dirty="0">
              <a:solidFill>
                <a:schemeClr val="bg1"/>
              </a:solidFill>
            </a:endParaRPr>
          </a:p>
        </p:txBody>
      </p:sp>
      <p:sp>
        <p:nvSpPr>
          <p:cNvPr id="5" name="Title 4"/>
          <p:cNvSpPr>
            <a:spLocks noGrp="1"/>
          </p:cNvSpPr>
          <p:nvPr>
            <p:ph type="title"/>
          </p:nvPr>
        </p:nvSpPr>
        <p:spPr/>
        <p:txBody>
          <a:bodyPr/>
          <a:lstStyle/>
          <a:p>
            <a:r>
              <a:rPr lang="en-US" dirty="0"/>
              <a:t>Test Structure</a:t>
            </a:r>
          </a:p>
        </p:txBody>
      </p:sp>
    </p:spTree>
    <p:extLst>
      <p:ext uri="{BB962C8B-B14F-4D97-AF65-F5344CB8AC3E}">
        <p14:creationId xmlns:p14="http://schemas.microsoft.com/office/powerpoint/2010/main" val="4060301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4FAB73BC-B049-4115-A692-8D63A059BFB8}" type="slidenum">
              <a:rPr lang="en-US" sz="1400" smtClean="0"/>
              <a:pPr/>
              <a:t>17</a:t>
            </a:fld>
            <a:endParaRPr lang="en-US" sz="1400" dirty="0"/>
          </a:p>
        </p:txBody>
      </p:sp>
      <p:sp>
        <p:nvSpPr>
          <p:cNvPr id="2" name="Title 1"/>
          <p:cNvSpPr>
            <a:spLocks noGrp="1"/>
          </p:cNvSpPr>
          <p:nvPr>
            <p:ph type="title"/>
          </p:nvPr>
        </p:nvSpPr>
        <p:spPr>
          <a:xfrm>
            <a:off x="145761" y="943019"/>
            <a:ext cx="10058400" cy="1450757"/>
          </a:xfrm>
        </p:spPr>
        <p:txBody>
          <a:bodyPr>
            <a:normAutofit/>
          </a:bodyPr>
          <a:lstStyle/>
          <a:p>
            <a:r>
              <a:rPr lang="en-US" dirty="0"/>
              <a:t>Cluster </a:t>
            </a:r>
            <a:br>
              <a:rPr lang="en-US" dirty="0"/>
            </a:br>
            <a:r>
              <a:rPr lang="en-US" dirty="0"/>
              <a:t>Map </a:t>
            </a:r>
          </a:p>
        </p:txBody>
      </p:sp>
      <p:pic>
        <p:nvPicPr>
          <p:cNvPr id="6" name="Picture 5" descr="Screenshot of item cluster map. Detailed description in notes section." title="Item cluster image"/>
          <p:cNvPicPr/>
          <p:nvPr/>
        </p:nvPicPr>
        <p:blipFill>
          <a:blip r:embed="rId3"/>
          <a:stretch>
            <a:fillRect/>
          </a:stretch>
        </p:blipFill>
        <p:spPr>
          <a:xfrm>
            <a:off x="3510116" y="450094"/>
            <a:ext cx="8342518" cy="5803438"/>
          </a:xfrm>
          <a:prstGeom prst="rect">
            <a:avLst/>
          </a:prstGeom>
          <a:ln w="28575">
            <a:solidFill>
              <a:srgbClr val="3A6983"/>
            </a:solidFill>
          </a:ln>
        </p:spPr>
      </p:pic>
      <p:sp>
        <p:nvSpPr>
          <p:cNvPr id="11" name="Down Arrow 10" descr="Red Arrow&#10;&#10;Red arrow is pointing to &quot;Phenomenon/Design Problem&quot;"/>
          <p:cNvSpPr/>
          <p:nvPr/>
        </p:nvSpPr>
        <p:spPr>
          <a:xfrm rot="1278839">
            <a:off x="7480070" y="2497741"/>
            <a:ext cx="402610" cy="77792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descr="Red arrow&#10;&#10;Red arrow pointing to &quot;Bundled Performance Expectations&quot;"/>
          <p:cNvSpPr/>
          <p:nvPr/>
        </p:nvSpPr>
        <p:spPr>
          <a:xfrm rot="1281599">
            <a:off x="5707211" y="1657022"/>
            <a:ext cx="402610" cy="77792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descr="Red arrow points to &quot;Item Cluster with several stimuli and items with PE bundles&quot;" title="Red Arrow"/>
          <p:cNvSpPr/>
          <p:nvPr/>
        </p:nvSpPr>
        <p:spPr>
          <a:xfrm rot="1219547">
            <a:off x="11011179" y="363370"/>
            <a:ext cx="402610" cy="77792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descr="Purple box labeled &quot;Page 3&quot;"/>
          <p:cNvSpPr txBox="1"/>
          <p:nvPr/>
        </p:nvSpPr>
        <p:spPr>
          <a:xfrm>
            <a:off x="336628" y="2527814"/>
            <a:ext cx="943897" cy="369332"/>
          </a:xfrm>
          <a:prstGeom prst="rect">
            <a:avLst/>
          </a:prstGeom>
          <a:solidFill>
            <a:srgbClr val="CCCCFF"/>
          </a:solidFill>
          <a:ln>
            <a:solidFill>
              <a:schemeClr val="tx1"/>
            </a:solidFill>
            <a:prstDash val="dash"/>
          </a:ln>
        </p:spPr>
        <p:txBody>
          <a:bodyPr wrap="square" rtlCol="0">
            <a:spAutoFit/>
          </a:bodyPr>
          <a:lstStyle/>
          <a:p>
            <a:r>
              <a:rPr lang="en-US" dirty="0"/>
              <a:t>Page 3</a:t>
            </a:r>
          </a:p>
        </p:txBody>
      </p:sp>
    </p:spTree>
    <p:extLst>
      <p:ext uri="{BB962C8B-B14F-4D97-AF65-F5344CB8AC3E}">
        <p14:creationId xmlns:p14="http://schemas.microsoft.com/office/powerpoint/2010/main" val="32279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4FAB73BC-B049-4115-A692-8D63A059BFB8}" type="slidenum">
              <a:rPr lang="en-US" sz="1400" smtClean="0"/>
              <a:pPr/>
              <a:t>18</a:t>
            </a:fld>
            <a:endParaRPr lang="en-US" sz="1400" dirty="0"/>
          </a:p>
        </p:txBody>
      </p:sp>
      <p:sp>
        <p:nvSpPr>
          <p:cNvPr id="2" name="Title 1"/>
          <p:cNvSpPr>
            <a:spLocks noGrp="1"/>
          </p:cNvSpPr>
          <p:nvPr>
            <p:ph type="title"/>
          </p:nvPr>
        </p:nvSpPr>
        <p:spPr/>
        <p:txBody>
          <a:bodyPr/>
          <a:lstStyle/>
          <a:p>
            <a:r>
              <a:rPr lang="en-US" dirty="0"/>
              <a:t>Standalone Items</a:t>
            </a:r>
          </a:p>
        </p:txBody>
      </p:sp>
      <p:sp>
        <p:nvSpPr>
          <p:cNvPr id="3" name="Content Placeholder 2"/>
          <p:cNvSpPr>
            <a:spLocks noGrp="1"/>
          </p:cNvSpPr>
          <p:nvPr>
            <p:ph idx="1"/>
          </p:nvPr>
        </p:nvSpPr>
        <p:spPr>
          <a:xfrm>
            <a:off x="838200" y="1825626"/>
            <a:ext cx="10515600" cy="1631950"/>
          </a:xfrm>
        </p:spPr>
        <p:txBody>
          <a:bodyPr/>
          <a:lstStyle/>
          <a:p>
            <a:r>
              <a:rPr lang="en-US" dirty="0"/>
              <a:t>Use a single item to address two or three dimensions of one PE </a:t>
            </a:r>
          </a:p>
          <a:p>
            <a:r>
              <a:rPr lang="en-US" dirty="0"/>
              <a:t>Stimulus and question/questions</a:t>
            </a:r>
          </a:p>
        </p:txBody>
      </p:sp>
    </p:spTree>
    <p:extLst>
      <p:ext uri="{BB962C8B-B14F-4D97-AF65-F5344CB8AC3E}">
        <p14:creationId xmlns:p14="http://schemas.microsoft.com/office/powerpoint/2010/main" val="1162953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4FAB73BC-B049-4115-A692-8D63A059BFB8}" type="slidenum">
              <a:rPr lang="en-US" sz="1400" smtClean="0"/>
              <a:pPr/>
              <a:t>19</a:t>
            </a:fld>
            <a:endParaRPr lang="en-US" sz="1400" dirty="0"/>
          </a:p>
        </p:txBody>
      </p:sp>
      <p:sp>
        <p:nvSpPr>
          <p:cNvPr id="2" name="Title 1"/>
          <p:cNvSpPr>
            <a:spLocks noGrp="1"/>
          </p:cNvSpPr>
          <p:nvPr>
            <p:ph type="title"/>
          </p:nvPr>
        </p:nvSpPr>
        <p:spPr>
          <a:xfrm>
            <a:off x="123994" y="259349"/>
            <a:ext cx="6657806" cy="874718"/>
          </a:xfrm>
        </p:spPr>
        <p:txBody>
          <a:bodyPr>
            <a:normAutofit/>
          </a:bodyPr>
          <a:lstStyle/>
          <a:p>
            <a:r>
              <a:rPr lang="en-US" dirty="0"/>
              <a:t>Grade 5 Blueprint</a:t>
            </a:r>
            <a:endParaRPr lang="en-US" sz="3200" dirty="0"/>
          </a:p>
        </p:txBody>
      </p:sp>
      <p:graphicFrame>
        <p:nvGraphicFramePr>
          <p:cNvPr id="5" name="Content Placeholder 4" descr="There are 4 columns and 3 rows of information after the header row."/>
          <p:cNvGraphicFramePr>
            <a:graphicFrameLocks noGrp="1"/>
          </p:cNvGraphicFramePr>
          <p:nvPr>
            <p:ph sz="half" idx="1"/>
            <p:extLst>
              <p:ext uri="{D42A27DB-BD31-4B8C-83A1-F6EECF244321}">
                <p14:modId xmlns:p14="http://schemas.microsoft.com/office/powerpoint/2010/main" val="931838690"/>
              </p:ext>
            </p:extLst>
          </p:nvPr>
        </p:nvGraphicFramePr>
        <p:xfrm>
          <a:off x="123994" y="1134067"/>
          <a:ext cx="8805027" cy="4967113"/>
        </p:xfrm>
        <a:graphic>
          <a:graphicData uri="http://schemas.openxmlformats.org/drawingml/2006/table">
            <a:tbl>
              <a:tblPr firstRow="1" bandRow="1">
                <a:tableStyleId>{5C22544A-7EE6-4342-B048-85BDC9FD1C3A}</a:tableStyleId>
              </a:tblPr>
              <a:tblGrid>
                <a:gridCol w="2085252">
                  <a:extLst>
                    <a:ext uri="{9D8B030D-6E8A-4147-A177-3AD203B41FA5}">
                      <a16:colId xmlns:a16="http://schemas.microsoft.com/office/drawing/2014/main" val="1294781993"/>
                    </a:ext>
                  </a:extLst>
                </a:gridCol>
                <a:gridCol w="2239925">
                  <a:extLst>
                    <a:ext uri="{9D8B030D-6E8A-4147-A177-3AD203B41FA5}">
                      <a16:colId xmlns:a16="http://schemas.microsoft.com/office/drawing/2014/main" val="677343663"/>
                    </a:ext>
                  </a:extLst>
                </a:gridCol>
                <a:gridCol w="2239925">
                  <a:extLst>
                    <a:ext uri="{9D8B030D-6E8A-4147-A177-3AD203B41FA5}">
                      <a16:colId xmlns:a16="http://schemas.microsoft.com/office/drawing/2014/main" val="1607892538"/>
                    </a:ext>
                  </a:extLst>
                </a:gridCol>
                <a:gridCol w="2239925">
                  <a:extLst>
                    <a:ext uri="{9D8B030D-6E8A-4147-A177-3AD203B41FA5}">
                      <a16:colId xmlns:a16="http://schemas.microsoft.com/office/drawing/2014/main" val="2941534139"/>
                    </a:ext>
                  </a:extLst>
                </a:gridCol>
              </a:tblGrid>
              <a:tr h="1160888">
                <a:tc>
                  <a:txBody>
                    <a:bodyPr/>
                    <a:lstStyle/>
                    <a:p>
                      <a:pPr algn="ctr"/>
                      <a:r>
                        <a:rPr lang="en-US" sz="1800" dirty="0"/>
                        <a:t>Reporting Area</a:t>
                      </a:r>
                    </a:p>
                  </a:txBody>
                  <a:tcPr marL="53013" marR="5301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Percentage of PEs </a:t>
                      </a:r>
                      <a:r>
                        <a:rPr lang="en-US" sz="1800" baseline="0" dirty="0"/>
                        <a:t>per Science Domain in the Standards</a:t>
                      </a:r>
                      <a:endParaRPr lang="en-US" sz="1800" dirty="0"/>
                    </a:p>
                  </a:txBody>
                  <a:tcPr marL="53013" marR="53013" anchor="ctr">
                    <a:solidFill>
                      <a:schemeClr val="accent1"/>
                    </a:solidFill>
                  </a:tcPr>
                </a:tc>
                <a:tc>
                  <a:txBody>
                    <a:bodyPr/>
                    <a:lstStyle/>
                    <a:p>
                      <a:pPr algn="ctr"/>
                      <a:r>
                        <a:rPr lang="en-US" sz="1800" dirty="0"/>
                        <a:t>Percent Range for the WCAS per Science Domain</a:t>
                      </a:r>
                    </a:p>
                  </a:txBody>
                  <a:tcPr marL="53013" marR="53013"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Score Point Range</a:t>
                      </a:r>
                      <a:r>
                        <a:rPr lang="en-US" sz="1800" baseline="0" dirty="0"/>
                        <a:t> for WCAS </a:t>
                      </a:r>
                      <a:r>
                        <a:rPr lang="en-US" sz="1800" dirty="0"/>
                        <a:t>per Science Domain</a:t>
                      </a:r>
                    </a:p>
                  </a:txBody>
                  <a:tcPr marL="53013" marR="53013" anchor="ctr"/>
                </a:tc>
                <a:extLst>
                  <a:ext uri="{0D108BD9-81ED-4DB2-BD59-A6C34878D82A}">
                    <a16:rowId xmlns:a16="http://schemas.microsoft.com/office/drawing/2014/main" val="1456703659"/>
                  </a:ext>
                </a:extLst>
              </a:tr>
              <a:tr h="1160888">
                <a:tc>
                  <a:txBody>
                    <a:bodyPr/>
                    <a:lstStyle/>
                    <a:p>
                      <a:pPr algn="ctr"/>
                      <a:r>
                        <a:rPr lang="en-US" sz="1800" dirty="0"/>
                        <a:t>Practices and Crosscutting</a:t>
                      </a:r>
                      <a:r>
                        <a:rPr lang="en-US" sz="1800" baseline="0" dirty="0"/>
                        <a:t> Concepts in P</a:t>
                      </a:r>
                      <a:r>
                        <a:rPr lang="en-US" sz="1800" dirty="0"/>
                        <a:t>hysical</a:t>
                      </a:r>
                      <a:r>
                        <a:rPr lang="en-US" sz="1800" baseline="0" dirty="0"/>
                        <a:t> Sciences</a:t>
                      </a:r>
                      <a:endParaRPr lang="en-US" sz="1800" dirty="0"/>
                    </a:p>
                  </a:txBody>
                  <a:tcPr marL="53013" marR="53013" anchor="ctr"/>
                </a:tc>
                <a:tc>
                  <a:txBody>
                    <a:bodyPr/>
                    <a:lstStyle/>
                    <a:p>
                      <a:pPr algn="ctr"/>
                      <a:r>
                        <a:rPr lang="en-US" sz="2000" dirty="0"/>
                        <a:t>40%</a:t>
                      </a:r>
                    </a:p>
                  </a:txBody>
                  <a:tcPr marL="53013" marR="53013" anchor="ctr"/>
                </a:tc>
                <a:tc>
                  <a:txBody>
                    <a:bodyPr/>
                    <a:lstStyle/>
                    <a:p>
                      <a:pPr algn="ctr"/>
                      <a:r>
                        <a:rPr lang="en-US" sz="2000" dirty="0"/>
                        <a:t>35-45%</a:t>
                      </a:r>
                    </a:p>
                  </a:txBody>
                  <a:tcPr marL="53013" marR="53013" anchor="ctr"/>
                </a:tc>
                <a:tc>
                  <a:txBody>
                    <a:bodyPr/>
                    <a:lstStyle/>
                    <a:p>
                      <a:pPr algn="ctr"/>
                      <a:r>
                        <a:rPr lang="en-US" sz="2000" dirty="0"/>
                        <a:t>12-16</a:t>
                      </a:r>
                    </a:p>
                  </a:txBody>
                  <a:tcPr marL="53013" marR="53013" anchor="ctr"/>
                </a:tc>
                <a:extLst>
                  <a:ext uri="{0D108BD9-81ED-4DB2-BD59-A6C34878D82A}">
                    <a16:rowId xmlns:a16="http://schemas.microsoft.com/office/drawing/2014/main" val="3302209806"/>
                  </a:ext>
                </a:extLst>
              </a:tr>
              <a:tr h="1177575">
                <a:tc>
                  <a:txBody>
                    <a:bodyPr/>
                    <a:lstStyle/>
                    <a:p>
                      <a:pPr algn="ctr"/>
                      <a:r>
                        <a:rPr lang="en-US" sz="1800" dirty="0"/>
                        <a:t>Practices and Crosscutting</a:t>
                      </a:r>
                      <a:r>
                        <a:rPr lang="en-US" sz="1800" baseline="0" dirty="0"/>
                        <a:t> Concepts in </a:t>
                      </a:r>
                      <a:br>
                        <a:rPr lang="en-US" sz="1800" baseline="0" dirty="0"/>
                      </a:br>
                      <a:r>
                        <a:rPr lang="en-US" sz="1800" dirty="0"/>
                        <a:t>Life</a:t>
                      </a:r>
                      <a:r>
                        <a:rPr lang="en-US" sz="1800" baseline="0" dirty="0"/>
                        <a:t> Sciences</a:t>
                      </a:r>
                      <a:endParaRPr lang="en-US" sz="1800" dirty="0"/>
                    </a:p>
                  </a:txBody>
                  <a:tcPr marL="53013" marR="53013" anchor="ctr"/>
                </a:tc>
                <a:tc>
                  <a:txBody>
                    <a:bodyPr/>
                    <a:lstStyle/>
                    <a:p>
                      <a:pPr algn="ctr"/>
                      <a:r>
                        <a:rPr lang="en-US" sz="2000" dirty="0"/>
                        <a:t>29%</a:t>
                      </a:r>
                    </a:p>
                  </a:txBody>
                  <a:tcPr marL="53013" marR="53013" anchor="ctr"/>
                </a:tc>
                <a:tc>
                  <a:txBody>
                    <a:bodyPr/>
                    <a:lstStyle/>
                    <a:p>
                      <a:pPr algn="ctr"/>
                      <a:r>
                        <a:rPr lang="en-US" sz="2000" dirty="0"/>
                        <a:t>25-35%</a:t>
                      </a:r>
                    </a:p>
                  </a:txBody>
                  <a:tcPr marL="53013" marR="53013" anchor="ctr"/>
                </a:tc>
                <a:tc>
                  <a:txBody>
                    <a:bodyPr/>
                    <a:lstStyle/>
                    <a:p>
                      <a:pPr algn="ctr"/>
                      <a:r>
                        <a:rPr lang="en-US" sz="2000" dirty="0"/>
                        <a:t>8-12</a:t>
                      </a:r>
                    </a:p>
                  </a:txBody>
                  <a:tcPr marL="53013" marR="53013" anchor="ctr"/>
                </a:tc>
                <a:extLst>
                  <a:ext uri="{0D108BD9-81ED-4DB2-BD59-A6C34878D82A}">
                    <a16:rowId xmlns:a16="http://schemas.microsoft.com/office/drawing/2014/main" val="2904975176"/>
                  </a:ext>
                </a:extLst>
              </a:tr>
              <a:tr h="1428785">
                <a:tc>
                  <a:txBody>
                    <a:bodyPr/>
                    <a:lstStyle/>
                    <a:p>
                      <a:pPr algn="ctr"/>
                      <a:r>
                        <a:rPr lang="en-US" sz="1800" dirty="0"/>
                        <a:t>Practices and Crosscutting</a:t>
                      </a:r>
                      <a:r>
                        <a:rPr lang="en-US" sz="1800" baseline="0" dirty="0"/>
                        <a:t> Concepts in </a:t>
                      </a:r>
                      <a:r>
                        <a:rPr lang="en-US" sz="1800" dirty="0"/>
                        <a:t>Earth and Space</a:t>
                      </a:r>
                      <a:r>
                        <a:rPr lang="en-US" sz="1800" baseline="0" dirty="0"/>
                        <a:t> Sciences</a:t>
                      </a:r>
                      <a:endParaRPr lang="en-US" sz="1800" dirty="0"/>
                    </a:p>
                  </a:txBody>
                  <a:tcPr marL="53013" marR="53013" anchor="ctr"/>
                </a:tc>
                <a:tc>
                  <a:txBody>
                    <a:bodyPr/>
                    <a:lstStyle/>
                    <a:p>
                      <a:pPr algn="ctr"/>
                      <a:r>
                        <a:rPr lang="en-US" sz="2000" dirty="0"/>
                        <a:t>31%</a:t>
                      </a:r>
                    </a:p>
                  </a:txBody>
                  <a:tcPr marL="53013" marR="53013" anchor="ctr"/>
                </a:tc>
                <a:tc>
                  <a:txBody>
                    <a:bodyPr/>
                    <a:lstStyle/>
                    <a:p>
                      <a:pPr algn="ctr"/>
                      <a:r>
                        <a:rPr lang="en-US" sz="2000" dirty="0"/>
                        <a:t>25-35%</a:t>
                      </a:r>
                    </a:p>
                  </a:txBody>
                  <a:tcPr marL="53013" marR="53013" anchor="ctr"/>
                </a:tc>
                <a:tc>
                  <a:txBody>
                    <a:bodyPr/>
                    <a:lstStyle/>
                    <a:p>
                      <a:pPr algn="ctr"/>
                      <a:r>
                        <a:rPr lang="en-US" sz="2000" dirty="0"/>
                        <a:t>9-13</a:t>
                      </a:r>
                    </a:p>
                  </a:txBody>
                  <a:tcPr marL="53013" marR="53013" anchor="ctr"/>
                </a:tc>
                <a:extLst>
                  <a:ext uri="{0D108BD9-81ED-4DB2-BD59-A6C34878D82A}">
                    <a16:rowId xmlns:a16="http://schemas.microsoft.com/office/drawing/2014/main" val="1617022583"/>
                  </a:ext>
                </a:extLst>
              </a:tr>
            </a:tbl>
          </a:graphicData>
        </a:graphic>
      </p:graphicFrame>
      <p:sp>
        <p:nvSpPr>
          <p:cNvPr id="3" name="Content Placeholder 2"/>
          <p:cNvSpPr>
            <a:spLocks noGrp="1"/>
          </p:cNvSpPr>
          <p:nvPr>
            <p:ph sz="half" idx="2"/>
          </p:nvPr>
        </p:nvSpPr>
        <p:spPr>
          <a:xfrm>
            <a:off x="9082991" y="1375208"/>
            <a:ext cx="2406316" cy="4013116"/>
          </a:xfrm>
        </p:spPr>
        <p:txBody>
          <a:bodyPr>
            <a:normAutofit fontScale="70000" lnSpcReduction="20000"/>
          </a:bodyPr>
          <a:lstStyle/>
          <a:p>
            <a:pPr>
              <a:buFont typeface="Wingdings" panose="05000000000000000000" pitchFamily="2" charset="2"/>
              <a:buChar char="Ø"/>
            </a:pPr>
            <a:r>
              <a:rPr lang="en-US" dirty="0"/>
              <a:t>35 Total points</a:t>
            </a:r>
          </a:p>
          <a:p>
            <a:pPr>
              <a:buFont typeface="Wingdings" panose="05000000000000000000" pitchFamily="2" charset="2"/>
              <a:buChar char="Ø"/>
            </a:pPr>
            <a:r>
              <a:rPr lang="en-US" dirty="0"/>
              <a:t>6-12 standalone items</a:t>
            </a:r>
          </a:p>
          <a:p>
            <a:pPr>
              <a:buFont typeface="Wingdings" panose="05000000000000000000" pitchFamily="2" charset="2"/>
              <a:buChar char="Ø"/>
            </a:pPr>
            <a:r>
              <a:rPr lang="en-US" dirty="0"/>
              <a:t>5 clusters</a:t>
            </a:r>
          </a:p>
          <a:p>
            <a:pPr>
              <a:buFont typeface="Wingdings" panose="05000000000000000000" pitchFamily="2" charset="2"/>
              <a:buChar char="Ø"/>
            </a:pPr>
            <a:r>
              <a:rPr lang="en-US" dirty="0"/>
              <a:t>Estimated testing time: 120 minutes</a:t>
            </a:r>
          </a:p>
          <a:p>
            <a:pPr>
              <a:buFont typeface="Arial" panose="020B0604020202020204" pitchFamily="34" charset="0"/>
              <a:buChar char="•"/>
            </a:pPr>
            <a:endParaRPr lang="en-US" altLang="en-US" b="1" dirty="0">
              <a:solidFill>
                <a:srgbClr val="FF0000"/>
              </a:solidFill>
            </a:endParaRPr>
          </a:p>
          <a:p>
            <a:pPr marL="0" indent="0">
              <a:buNone/>
            </a:pPr>
            <a:endParaRPr lang="en-US" altLang="en-US" b="1" dirty="0">
              <a:solidFill>
                <a:srgbClr val="FF0000"/>
              </a:solidFill>
            </a:endParaRPr>
          </a:p>
          <a:p>
            <a:pPr marL="0" indent="0">
              <a:buNone/>
            </a:pPr>
            <a:r>
              <a:rPr lang="en-US" altLang="en-US" b="1" dirty="0">
                <a:solidFill>
                  <a:srgbClr val="FF0000"/>
                </a:solidFill>
              </a:rPr>
              <a:t>ETS PEs are assessed but not reported separately</a:t>
            </a:r>
            <a:r>
              <a:rPr lang="en-US" altLang="en-US" sz="1200" b="1" dirty="0">
                <a:solidFill>
                  <a:srgbClr val="FF0000"/>
                </a:solidFill>
              </a:rPr>
              <a:t>.</a:t>
            </a:r>
          </a:p>
          <a:p>
            <a:pPr>
              <a:buFont typeface="Arial" panose="020B0604020202020204" pitchFamily="34" charset="0"/>
              <a:buChar char="•"/>
            </a:pPr>
            <a:endParaRPr lang="en-US" dirty="0"/>
          </a:p>
        </p:txBody>
      </p:sp>
      <p:sp>
        <p:nvSpPr>
          <p:cNvPr id="6" name="TextBox 5" descr="Purple box labeled &quot;Pages 8-9&quot;"/>
          <p:cNvSpPr txBox="1"/>
          <p:nvPr/>
        </p:nvSpPr>
        <p:spPr>
          <a:xfrm>
            <a:off x="4799728" y="512042"/>
            <a:ext cx="1259326" cy="369332"/>
          </a:xfrm>
          <a:prstGeom prst="rect">
            <a:avLst/>
          </a:prstGeom>
          <a:solidFill>
            <a:srgbClr val="CCCCFF"/>
          </a:solidFill>
          <a:ln>
            <a:solidFill>
              <a:schemeClr val="tx1"/>
            </a:solidFill>
            <a:prstDash val="dash"/>
          </a:ln>
        </p:spPr>
        <p:txBody>
          <a:bodyPr wrap="square" rtlCol="0">
            <a:spAutoFit/>
          </a:bodyPr>
          <a:lstStyle/>
          <a:p>
            <a:r>
              <a:rPr lang="en-US" dirty="0"/>
              <a:t>Pages 8-9</a:t>
            </a:r>
          </a:p>
        </p:txBody>
      </p:sp>
    </p:spTree>
    <p:extLst>
      <p:ext uri="{BB962C8B-B14F-4D97-AF65-F5344CB8AC3E}">
        <p14:creationId xmlns:p14="http://schemas.microsoft.com/office/powerpoint/2010/main" val="2140309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4D47-8802-4A4E-A21C-BA31FC70D6CF}"/>
              </a:ext>
            </a:extLst>
          </p:cNvPr>
          <p:cNvSpPr>
            <a:spLocks noGrp="1"/>
          </p:cNvSpPr>
          <p:nvPr>
            <p:ph type="title"/>
          </p:nvPr>
        </p:nvSpPr>
        <p:spPr/>
        <p:txBody>
          <a:bodyPr/>
          <a:lstStyle/>
          <a:p>
            <a:r>
              <a:rPr lang="en-US" dirty="0"/>
              <a:t>Logistics</a:t>
            </a:r>
          </a:p>
        </p:txBody>
      </p:sp>
      <p:sp>
        <p:nvSpPr>
          <p:cNvPr id="3" name="Content Placeholder 2">
            <a:extLst>
              <a:ext uri="{FF2B5EF4-FFF2-40B4-BE49-F238E27FC236}">
                <a16:creationId xmlns:a16="http://schemas.microsoft.com/office/drawing/2014/main" id="{7668277A-7355-4415-8DCD-95AB64ABD7C4}"/>
              </a:ext>
            </a:extLst>
          </p:cNvPr>
          <p:cNvSpPr>
            <a:spLocks noGrp="1"/>
          </p:cNvSpPr>
          <p:nvPr>
            <p:ph idx="1"/>
          </p:nvPr>
        </p:nvSpPr>
        <p:spPr/>
        <p:txBody>
          <a:bodyPr/>
          <a:lstStyle/>
          <a:p>
            <a:r>
              <a:rPr lang="en-US" dirty="0"/>
              <a:t>Webinar Recording, PowerPoint slides and FAQ</a:t>
            </a:r>
          </a:p>
          <a:p>
            <a:pPr marL="285750" indent="0">
              <a:buNone/>
            </a:pPr>
            <a:r>
              <a:rPr lang="en-US" dirty="0">
                <a:hlinkClick r:id="rId3"/>
              </a:rPr>
              <a:t>https://www.k12.wa.us/student-success/testing/state-testing-overview/washington-comprehensive-assessment-science/wcas-educator-resources</a:t>
            </a:r>
            <a:endParaRPr lang="en-US" dirty="0"/>
          </a:p>
          <a:p>
            <a:r>
              <a:rPr lang="en-US" dirty="0"/>
              <a:t>Chat Box</a:t>
            </a:r>
          </a:p>
          <a:p>
            <a:r>
              <a:rPr lang="en-US" dirty="0" err="1"/>
              <a:t>pdEnroller</a:t>
            </a:r>
            <a:r>
              <a:rPr lang="en-US" dirty="0"/>
              <a:t> </a:t>
            </a:r>
          </a:p>
          <a:p>
            <a:pPr marL="0" indent="285750">
              <a:buNone/>
            </a:pPr>
            <a:r>
              <a:rPr lang="en-US" dirty="0">
                <a:hlinkClick r:id="rId4"/>
              </a:rPr>
              <a:t>https://www.pdenroller.org</a:t>
            </a:r>
            <a:endParaRPr lang="en-US" dirty="0"/>
          </a:p>
          <a:p>
            <a:pPr marL="0" indent="285750">
              <a:buNone/>
            </a:pPr>
            <a:endParaRPr lang="en-US" dirty="0"/>
          </a:p>
        </p:txBody>
      </p:sp>
    </p:spTree>
    <p:extLst>
      <p:ext uri="{BB962C8B-B14F-4D97-AF65-F5344CB8AC3E}">
        <p14:creationId xmlns:p14="http://schemas.microsoft.com/office/powerpoint/2010/main" val="2711195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fld id="{4FAB73BC-B049-4115-A692-8D63A059BFB8}" type="slidenum">
              <a:rPr lang="en-US" sz="1400" smtClean="0"/>
              <a:pPr/>
              <a:t>20</a:t>
            </a:fld>
            <a:endParaRPr lang="en-US" sz="1400" dirty="0"/>
          </a:p>
        </p:txBody>
      </p:sp>
      <p:sp>
        <p:nvSpPr>
          <p:cNvPr id="6" name="Title 5"/>
          <p:cNvSpPr>
            <a:spLocks noGrp="1"/>
          </p:cNvSpPr>
          <p:nvPr>
            <p:ph type="title"/>
          </p:nvPr>
        </p:nvSpPr>
        <p:spPr/>
        <p:txBody>
          <a:bodyPr/>
          <a:lstStyle/>
          <a:p>
            <a:r>
              <a:rPr lang="en-US" dirty="0"/>
              <a:t>Performance Expectation Coverage</a:t>
            </a:r>
          </a:p>
        </p:txBody>
      </p:sp>
      <p:sp>
        <p:nvSpPr>
          <p:cNvPr id="9" name="Content Placeholder 8"/>
          <p:cNvSpPr>
            <a:spLocks noGrp="1"/>
          </p:cNvSpPr>
          <p:nvPr>
            <p:ph sz="half" idx="2"/>
          </p:nvPr>
        </p:nvSpPr>
        <p:spPr>
          <a:xfrm>
            <a:off x="949037" y="1690687"/>
            <a:ext cx="4937760" cy="3938838"/>
          </a:xfrm>
          <a:ln>
            <a:solidFill>
              <a:schemeClr val="tx1"/>
            </a:solidFill>
          </a:ln>
        </p:spPr>
        <p:txBody>
          <a:bodyPr>
            <a:normAutofit lnSpcReduction="10000"/>
          </a:bodyPr>
          <a:lstStyle/>
          <a:p>
            <a:pPr marL="0" indent="0">
              <a:buNone/>
            </a:pPr>
            <a:r>
              <a:rPr lang="en-US" sz="3200" dirty="0">
                <a:solidFill>
                  <a:schemeClr val="accent1"/>
                </a:solidFill>
              </a:rPr>
              <a:t>Stand Alone items</a:t>
            </a:r>
          </a:p>
          <a:p>
            <a:pPr lvl="1">
              <a:buFont typeface="Arial" panose="020B0604020202020204" pitchFamily="34" charset="0"/>
              <a:buChar char="•"/>
            </a:pPr>
            <a:r>
              <a:rPr lang="en-US" sz="2400" dirty="0"/>
              <a:t>6-12 items per operational form</a:t>
            </a:r>
          </a:p>
          <a:p>
            <a:pPr lvl="1">
              <a:buFont typeface="Arial" panose="020B0604020202020204" pitchFamily="34" charset="0"/>
              <a:buChar char="•"/>
            </a:pPr>
            <a:r>
              <a:rPr lang="en-US" sz="2400" dirty="0"/>
              <a:t>Each item must assess 2 or 3 dimensions of a single PE</a:t>
            </a:r>
          </a:p>
          <a:p>
            <a:pPr lvl="1">
              <a:buFont typeface="Arial" panose="020B0604020202020204" pitchFamily="34" charset="0"/>
              <a:buChar char="•"/>
            </a:pPr>
            <a:r>
              <a:rPr lang="en-US" sz="2400" dirty="0"/>
              <a:t>Increases DCI, SEP, and CCC coverage for the whole test</a:t>
            </a:r>
          </a:p>
        </p:txBody>
      </p:sp>
      <p:sp>
        <p:nvSpPr>
          <p:cNvPr id="8" name="Content Placeholder 7"/>
          <p:cNvSpPr>
            <a:spLocks noGrp="1"/>
          </p:cNvSpPr>
          <p:nvPr>
            <p:ph sz="half" idx="1"/>
          </p:nvPr>
        </p:nvSpPr>
        <p:spPr>
          <a:xfrm>
            <a:off x="6035040" y="1690687"/>
            <a:ext cx="4937760" cy="3938838"/>
          </a:xfrm>
          <a:ln>
            <a:solidFill>
              <a:schemeClr val="tx1"/>
            </a:solidFill>
          </a:ln>
        </p:spPr>
        <p:txBody>
          <a:bodyPr>
            <a:normAutofit lnSpcReduction="10000"/>
          </a:bodyPr>
          <a:lstStyle/>
          <a:p>
            <a:pPr marL="0" indent="0">
              <a:buNone/>
            </a:pPr>
            <a:r>
              <a:rPr lang="en-US" sz="3200" dirty="0">
                <a:solidFill>
                  <a:schemeClr val="accent1"/>
                </a:solidFill>
              </a:rPr>
              <a:t>Item Clusters</a:t>
            </a:r>
          </a:p>
          <a:p>
            <a:pPr lvl="1">
              <a:buFont typeface="Arial" panose="020B0604020202020204" pitchFamily="34" charset="0"/>
              <a:buChar char="•"/>
            </a:pPr>
            <a:r>
              <a:rPr lang="en-US" sz="2400" dirty="0"/>
              <a:t>3-6 items per cluster</a:t>
            </a:r>
          </a:p>
          <a:p>
            <a:pPr lvl="1">
              <a:buFont typeface="Arial" panose="020B0604020202020204" pitchFamily="34" charset="0"/>
              <a:buChar char="•"/>
            </a:pPr>
            <a:r>
              <a:rPr lang="en-US" sz="2400" dirty="0"/>
              <a:t>5 clusters per operational form</a:t>
            </a:r>
          </a:p>
          <a:p>
            <a:pPr lvl="1">
              <a:buFont typeface="Arial" panose="020B0604020202020204" pitchFamily="34" charset="0"/>
              <a:buChar char="•"/>
            </a:pPr>
            <a:r>
              <a:rPr lang="en-US" sz="2400" dirty="0"/>
              <a:t>At least one PE from each domain (PS, LS, ESS, and ETS) represented</a:t>
            </a:r>
          </a:p>
          <a:p>
            <a:pPr lvl="1">
              <a:buFont typeface="Arial" panose="020B0604020202020204" pitchFamily="34" charset="0"/>
              <a:buChar char="•"/>
            </a:pPr>
            <a:r>
              <a:rPr lang="en-US" sz="2400" dirty="0"/>
              <a:t>A minimum of 3 different SEPs across the clusters</a:t>
            </a:r>
          </a:p>
          <a:p>
            <a:pPr lvl="1">
              <a:buFont typeface="Arial" panose="020B0604020202020204" pitchFamily="34" charset="0"/>
              <a:buChar char="•"/>
            </a:pPr>
            <a:r>
              <a:rPr lang="en-US" sz="2400" dirty="0"/>
              <a:t>A minimum of 3 different CCCs across the clusters</a:t>
            </a:r>
          </a:p>
        </p:txBody>
      </p:sp>
      <p:sp>
        <p:nvSpPr>
          <p:cNvPr id="7" name="TextBox 6" descr="Purple box labeled &quot;Pages 8-9&quot;"/>
          <p:cNvSpPr txBox="1"/>
          <p:nvPr/>
        </p:nvSpPr>
        <p:spPr>
          <a:xfrm>
            <a:off x="9736252" y="843240"/>
            <a:ext cx="1236548" cy="369332"/>
          </a:xfrm>
          <a:prstGeom prst="rect">
            <a:avLst/>
          </a:prstGeom>
          <a:solidFill>
            <a:srgbClr val="CCCCFF"/>
          </a:solidFill>
          <a:ln>
            <a:solidFill>
              <a:schemeClr val="tx1"/>
            </a:solidFill>
            <a:prstDash val="dash"/>
          </a:ln>
        </p:spPr>
        <p:txBody>
          <a:bodyPr wrap="square" rtlCol="0">
            <a:spAutoFit/>
          </a:bodyPr>
          <a:lstStyle/>
          <a:p>
            <a:r>
              <a:rPr lang="en-US" dirty="0"/>
              <a:t>Pages 8-9</a:t>
            </a:r>
          </a:p>
        </p:txBody>
      </p:sp>
    </p:spTree>
    <p:extLst>
      <p:ext uri="{BB962C8B-B14F-4D97-AF65-F5344CB8AC3E}">
        <p14:creationId xmlns:p14="http://schemas.microsoft.com/office/powerpoint/2010/main" val="3912795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fld id="{4FAB73BC-B049-4115-A692-8D63A059BFB8}" type="slidenum">
              <a:rPr lang="en-US" sz="1400" smtClean="0"/>
              <a:pPr/>
              <a:t>21</a:t>
            </a:fld>
            <a:endParaRPr lang="en-US" sz="1400" dirty="0"/>
          </a:p>
        </p:txBody>
      </p:sp>
      <p:sp>
        <p:nvSpPr>
          <p:cNvPr id="6" name="Title 5"/>
          <p:cNvSpPr>
            <a:spLocks noGrp="1"/>
          </p:cNvSpPr>
          <p:nvPr>
            <p:ph type="title"/>
          </p:nvPr>
        </p:nvSpPr>
        <p:spPr/>
        <p:txBody>
          <a:bodyPr/>
          <a:lstStyle/>
          <a:p>
            <a:r>
              <a:rPr lang="en-US" dirty="0"/>
              <a:t>Structure and Administration</a:t>
            </a:r>
          </a:p>
        </p:txBody>
      </p:sp>
      <p:sp>
        <p:nvSpPr>
          <p:cNvPr id="7" name="Content Placeholder 6"/>
          <p:cNvSpPr>
            <a:spLocks noGrp="1"/>
          </p:cNvSpPr>
          <p:nvPr>
            <p:ph sz="half" idx="1"/>
          </p:nvPr>
        </p:nvSpPr>
        <p:spPr>
          <a:xfrm>
            <a:off x="838200" y="1690685"/>
            <a:ext cx="5181600" cy="4183289"/>
          </a:xfrm>
          <a:ln>
            <a:solidFill>
              <a:schemeClr val="tx1"/>
            </a:solidFill>
          </a:ln>
        </p:spPr>
        <p:txBody>
          <a:bodyPr>
            <a:noAutofit/>
          </a:bodyPr>
          <a:lstStyle/>
          <a:p>
            <a:pPr marL="0" indent="0">
              <a:buNone/>
            </a:pPr>
            <a:r>
              <a:rPr lang="en-US" sz="3200" dirty="0">
                <a:solidFill>
                  <a:schemeClr val="accent1"/>
                </a:solidFill>
              </a:rPr>
              <a:t>Structure</a:t>
            </a:r>
          </a:p>
          <a:p>
            <a:pPr lvl="1"/>
            <a:r>
              <a:rPr lang="en-US" sz="2400" dirty="0"/>
              <a:t>Operational Section</a:t>
            </a:r>
          </a:p>
          <a:p>
            <a:pPr lvl="2"/>
            <a:r>
              <a:rPr lang="en-US" sz="2000" dirty="0"/>
              <a:t>Counts toward a student’s score</a:t>
            </a:r>
          </a:p>
          <a:p>
            <a:pPr lvl="2"/>
            <a:r>
              <a:rPr lang="en-US" sz="2000" dirty="0"/>
              <a:t>Fixed form</a:t>
            </a:r>
          </a:p>
          <a:p>
            <a:pPr marL="384048" lvl="2" indent="0">
              <a:buNone/>
            </a:pPr>
            <a:endParaRPr lang="en-US" sz="2000" dirty="0"/>
          </a:p>
          <a:p>
            <a:pPr lvl="1"/>
            <a:r>
              <a:rPr lang="en-US" sz="2400" dirty="0"/>
              <a:t>Field Test Section</a:t>
            </a:r>
          </a:p>
          <a:p>
            <a:pPr lvl="2"/>
            <a:r>
              <a:rPr lang="en-US" sz="2000" dirty="0"/>
              <a:t>Embedded in the online administration</a:t>
            </a:r>
          </a:p>
          <a:p>
            <a:pPr lvl="2"/>
            <a:r>
              <a:rPr lang="en-US" sz="2000" dirty="0"/>
              <a:t>Does not count toward a student’s score</a:t>
            </a:r>
          </a:p>
          <a:p>
            <a:pPr lvl="2"/>
            <a:r>
              <a:rPr lang="en-US" sz="2000" dirty="0"/>
              <a:t>A cluster or several standalone items</a:t>
            </a:r>
          </a:p>
        </p:txBody>
      </p:sp>
      <p:sp>
        <p:nvSpPr>
          <p:cNvPr id="8" name="Content Placeholder 7"/>
          <p:cNvSpPr>
            <a:spLocks noGrp="1"/>
          </p:cNvSpPr>
          <p:nvPr>
            <p:ph sz="half" idx="2"/>
          </p:nvPr>
        </p:nvSpPr>
        <p:spPr>
          <a:xfrm>
            <a:off x="6172200" y="1690685"/>
            <a:ext cx="5181600" cy="4183289"/>
          </a:xfrm>
          <a:ln>
            <a:solidFill>
              <a:schemeClr val="tx1"/>
            </a:solidFill>
          </a:ln>
        </p:spPr>
        <p:txBody>
          <a:bodyPr/>
          <a:lstStyle/>
          <a:p>
            <a:pPr marL="0" indent="0">
              <a:buNone/>
            </a:pPr>
            <a:r>
              <a:rPr lang="en-US" sz="3200" dirty="0">
                <a:solidFill>
                  <a:schemeClr val="accent1"/>
                </a:solidFill>
              </a:rPr>
              <a:t>Administration</a:t>
            </a:r>
          </a:p>
          <a:p>
            <a:pPr lvl="1"/>
            <a:r>
              <a:rPr lang="en-US" sz="2000" dirty="0"/>
              <a:t>Can be administered in multiple sessions like the Smarter Balanced ELA and Math tests</a:t>
            </a:r>
          </a:p>
          <a:p>
            <a:pPr lvl="1"/>
            <a:r>
              <a:rPr lang="en-US" sz="2000" dirty="0"/>
              <a:t>1 to 3 sessions recommended</a:t>
            </a:r>
          </a:p>
          <a:p>
            <a:pPr marL="0" indent="0">
              <a:buNone/>
            </a:pPr>
            <a:endParaRPr lang="en-US" dirty="0"/>
          </a:p>
        </p:txBody>
      </p:sp>
      <p:sp>
        <p:nvSpPr>
          <p:cNvPr id="9" name="TextBox 8" descr="Purple box labeled &quot;Pages 8-9&quot;"/>
          <p:cNvSpPr txBox="1"/>
          <p:nvPr/>
        </p:nvSpPr>
        <p:spPr>
          <a:xfrm>
            <a:off x="8418447" y="843239"/>
            <a:ext cx="1242789" cy="369332"/>
          </a:xfrm>
          <a:prstGeom prst="rect">
            <a:avLst/>
          </a:prstGeom>
          <a:solidFill>
            <a:srgbClr val="CCCCFF"/>
          </a:solidFill>
          <a:ln>
            <a:solidFill>
              <a:schemeClr val="tx1"/>
            </a:solidFill>
            <a:prstDash val="dash"/>
          </a:ln>
        </p:spPr>
        <p:txBody>
          <a:bodyPr wrap="square" rtlCol="0">
            <a:spAutoFit/>
          </a:bodyPr>
          <a:lstStyle/>
          <a:p>
            <a:r>
              <a:rPr lang="en-US" dirty="0"/>
              <a:t>Pages 8-9</a:t>
            </a:r>
          </a:p>
        </p:txBody>
      </p:sp>
    </p:spTree>
    <p:extLst>
      <p:ext uri="{BB962C8B-B14F-4D97-AF65-F5344CB8AC3E}">
        <p14:creationId xmlns:p14="http://schemas.microsoft.com/office/powerpoint/2010/main" val="976037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fld id="{4FAB73BC-B049-4115-A692-8D63A059BFB8}" type="slidenum">
              <a:rPr lang="en-US" sz="1400" smtClean="0"/>
              <a:pPr/>
              <a:t>22</a:t>
            </a:fld>
            <a:endParaRPr lang="en-US" sz="1400" dirty="0"/>
          </a:p>
        </p:txBody>
      </p:sp>
      <p:sp>
        <p:nvSpPr>
          <p:cNvPr id="6" name="Title 5"/>
          <p:cNvSpPr>
            <a:spLocks noGrp="1"/>
          </p:cNvSpPr>
          <p:nvPr>
            <p:ph type="title"/>
          </p:nvPr>
        </p:nvSpPr>
        <p:spPr/>
        <p:txBody>
          <a:bodyPr/>
          <a:lstStyle/>
          <a:p>
            <a:r>
              <a:rPr lang="en-US" dirty="0"/>
              <a:t>Features &amp; Item Types</a:t>
            </a:r>
          </a:p>
        </p:txBody>
      </p:sp>
      <p:sp>
        <p:nvSpPr>
          <p:cNvPr id="8" name="Content Placeholder 7"/>
          <p:cNvSpPr>
            <a:spLocks noGrp="1"/>
          </p:cNvSpPr>
          <p:nvPr>
            <p:ph sz="half" idx="1"/>
          </p:nvPr>
        </p:nvSpPr>
        <p:spPr>
          <a:xfrm>
            <a:off x="838200" y="1713941"/>
            <a:ext cx="4937760" cy="3823546"/>
          </a:xfrm>
          <a:ln>
            <a:solidFill>
              <a:schemeClr val="tx1"/>
            </a:solidFill>
          </a:ln>
        </p:spPr>
        <p:txBody>
          <a:bodyPr>
            <a:normAutofit lnSpcReduction="10000"/>
          </a:bodyPr>
          <a:lstStyle/>
          <a:p>
            <a:pPr marL="0" indent="0">
              <a:buNone/>
            </a:pPr>
            <a:r>
              <a:rPr lang="en-US" sz="3200" dirty="0">
                <a:solidFill>
                  <a:schemeClr val="accent1"/>
                </a:solidFill>
              </a:rPr>
              <a:t>Features</a:t>
            </a:r>
          </a:p>
          <a:p>
            <a:pPr lvl="1">
              <a:buFont typeface="Arial" panose="020B0604020202020204" pitchFamily="34" charset="0"/>
              <a:buChar char="•"/>
            </a:pPr>
            <a:r>
              <a:rPr lang="en-US" sz="2400" dirty="0"/>
              <a:t>Collapsible Stimuli</a:t>
            </a:r>
          </a:p>
          <a:p>
            <a:pPr lvl="1">
              <a:buFont typeface="Arial" panose="020B0604020202020204" pitchFamily="34" charset="0"/>
              <a:buChar char="•"/>
            </a:pPr>
            <a:r>
              <a:rPr lang="en-US" sz="2400" dirty="0"/>
              <a:t>Locking items</a:t>
            </a:r>
          </a:p>
          <a:p>
            <a:pPr lvl="1">
              <a:buFont typeface="Arial" panose="020B0604020202020204" pitchFamily="34" charset="0"/>
              <a:buChar char="•"/>
            </a:pPr>
            <a:r>
              <a:rPr lang="en-US" sz="2400" dirty="0"/>
              <a:t>Multipart items</a:t>
            </a:r>
          </a:p>
          <a:p>
            <a:pPr lvl="1">
              <a:buFont typeface="Arial" panose="020B0604020202020204" pitchFamily="34" charset="0"/>
              <a:buChar char="•"/>
            </a:pPr>
            <a:r>
              <a:rPr lang="en-US" sz="2400" dirty="0"/>
              <a:t>Animation</a:t>
            </a:r>
          </a:p>
          <a:p>
            <a:pPr lvl="1">
              <a:buFont typeface="Arial" panose="020B0604020202020204" pitchFamily="34" charset="0"/>
              <a:buChar char="•"/>
            </a:pPr>
            <a:r>
              <a:rPr lang="en-US" sz="2400" dirty="0"/>
              <a:t>Calculator </a:t>
            </a:r>
            <a:r>
              <a:rPr lang="en-US" sz="2400" dirty="0">
                <a:hlinkClick r:id="rId3"/>
              </a:rPr>
              <a:t>https://www.desmos.com/testing/washington</a:t>
            </a:r>
            <a:endParaRPr lang="en-US" sz="2400" dirty="0"/>
          </a:p>
          <a:p>
            <a:pPr marL="201168" lvl="1" indent="0">
              <a:buNone/>
            </a:pPr>
            <a:endParaRPr lang="en-US" sz="2400" dirty="0"/>
          </a:p>
        </p:txBody>
      </p:sp>
      <p:sp>
        <p:nvSpPr>
          <p:cNvPr id="9" name="Content Placeholder 8"/>
          <p:cNvSpPr>
            <a:spLocks noGrp="1"/>
          </p:cNvSpPr>
          <p:nvPr>
            <p:ph sz="half" idx="2"/>
          </p:nvPr>
        </p:nvSpPr>
        <p:spPr>
          <a:xfrm>
            <a:off x="5958841" y="1713942"/>
            <a:ext cx="4937760" cy="3823546"/>
          </a:xfrm>
          <a:ln>
            <a:solidFill>
              <a:schemeClr val="tx1"/>
            </a:solidFill>
          </a:ln>
        </p:spPr>
        <p:txBody>
          <a:bodyPr>
            <a:normAutofit lnSpcReduction="10000"/>
          </a:bodyPr>
          <a:lstStyle/>
          <a:p>
            <a:pPr marL="0" indent="0">
              <a:buNone/>
            </a:pPr>
            <a:r>
              <a:rPr lang="en-US" sz="3200" dirty="0">
                <a:solidFill>
                  <a:schemeClr val="accent1"/>
                </a:solidFill>
              </a:rPr>
              <a:t>Item Types</a:t>
            </a:r>
          </a:p>
          <a:p>
            <a:pPr lvl="1">
              <a:buFont typeface="Arial" panose="020B0604020202020204" pitchFamily="34" charset="0"/>
              <a:buChar char="•"/>
            </a:pPr>
            <a:r>
              <a:rPr lang="en-US" sz="2400" dirty="0"/>
              <a:t>Multiple Choice</a:t>
            </a:r>
          </a:p>
          <a:p>
            <a:pPr lvl="1">
              <a:buFont typeface="Arial" panose="020B0604020202020204" pitchFamily="34" charset="0"/>
              <a:buChar char="•"/>
            </a:pPr>
            <a:r>
              <a:rPr lang="en-US" sz="2400" dirty="0"/>
              <a:t>Multiple Select</a:t>
            </a:r>
          </a:p>
          <a:p>
            <a:pPr lvl="1">
              <a:buFont typeface="Arial" panose="020B0604020202020204" pitchFamily="34" charset="0"/>
              <a:buChar char="•"/>
            </a:pPr>
            <a:r>
              <a:rPr lang="en-US" sz="2400" dirty="0"/>
              <a:t>Short Answer</a:t>
            </a:r>
          </a:p>
          <a:p>
            <a:pPr lvl="1">
              <a:buFont typeface="Arial" panose="020B0604020202020204" pitchFamily="34" charset="0"/>
              <a:buChar char="•"/>
            </a:pPr>
            <a:r>
              <a:rPr lang="en-US" sz="2400" dirty="0"/>
              <a:t>Drag and Drop</a:t>
            </a:r>
          </a:p>
          <a:p>
            <a:pPr lvl="1">
              <a:buFont typeface="Arial" panose="020B0604020202020204" pitchFamily="34" charset="0"/>
              <a:buChar char="•"/>
            </a:pPr>
            <a:r>
              <a:rPr lang="en-US" sz="2400" dirty="0"/>
              <a:t>Hot Text</a:t>
            </a:r>
          </a:p>
          <a:p>
            <a:pPr lvl="1">
              <a:buFont typeface="Arial" panose="020B0604020202020204" pitchFamily="34" charset="0"/>
              <a:buChar char="•"/>
            </a:pPr>
            <a:r>
              <a:rPr lang="en-US" sz="2400" dirty="0"/>
              <a:t>Table Match</a:t>
            </a:r>
          </a:p>
          <a:p>
            <a:pPr lvl="1">
              <a:buFont typeface="Arial" panose="020B0604020202020204" pitchFamily="34" charset="0"/>
              <a:buChar char="•"/>
            </a:pPr>
            <a:r>
              <a:rPr lang="en-US" sz="2400" dirty="0"/>
              <a:t>Table Input</a:t>
            </a:r>
          </a:p>
          <a:p>
            <a:pPr lvl="1">
              <a:buFont typeface="Arial" panose="020B0604020202020204" pitchFamily="34" charset="0"/>
              <a:buChar char="•"/>
            </a:pPr>
            <a:r>
              <a:rPr lang="en-US" sz="2400" dirty="0"/>
              <a:t>Edit Task Inline Choice</a:t>
            </a:r>
          </a:p>
          <a:p>
            <a:pPr lvl="1">
              <a:buFont typeface="Arial" panose="020B0604020202020204" pitchFamily="34" charset="0"/>
              <a:buChar char="•"/>
            </a:pPr>
            <a:r>
              <a:rPr lang="en-US" sz="2400" dirty="0"/>
              <a:t>Simulation</a:t>
            </a:r>
          </a:p>
          <a:p>
            <a:pPr algn="ctr"/>
            <a:endParaRPr lang="en-US" sz="3200" dirty="0"/>
          </a:p>
        </p:txBody>
      </p:sp>
      <p:sp>
        <p:nvSpPr>
          <p:cNvPr id="7" name="TextBox 6" descr="Purple box labeled &quot;Pages 4-7&quot;"/>
          <p:cNvSpPr txBox="1"/>
          <p:nvPr/>
        </p:nvSpPr>
        <p:spPr>
          <a:xfrm>
            <a:off x="6726107" y="843240"/>
            <a:ext cx="1272584" cy="375960"/>
          </a:xfrm>
          <a:prstGeom prst="rect">
            <a:avLst/>
          </a:prstGeom>
          <a:solidFill>
            <a:srgbClr val="CCCCFF"/>
          </a:solidFill>
          <a:ln>
            <a:solidFill>
              <a:schemeClr val="tx1"/>
            </a:solidFill>
            <a:prstDash val="dash"/>
          </a:ln>
        </p:spPr>
        <p:txBody>
          <a:bodyPr wrap="square" rtlCol="0">
            <a:spAutoFit/>
          </a:bodyPr>
          <a:lstStyle/>
          <a:p>
            <a:r>
              <a:rPr lang="en-US" dirty="0"/>
              <a:t>Pages 4-7</a:t>
            </a:r>
          </a:p>
        </p:txBody>
      </p:sp>
    </p:spTree>
    <p:extLst>
      <p:ext uri="{BB962C8B-B14F-4D97-AF65-F5344CB8AC3E}">
        <p14:creationId xmlns:p14="http://schemas.microsoft.com/office/powerpoint/2010/main" val="1335575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4FAB73BC-B049-4115-A692-8D63A059BFB8}" type="slidenum">
              <a:rPr lang="en-US" sz="1400" smtClean="0"/>
              <a:pPr/>
              <a:t>23</a:t>
            </a:fld>
            <a:endParaRPr lang="en-US" dirty="0"/>
          </a:p>
        </p:txBody>
      </p:sp>
      <p:sp>
        <p:nvSpPr>
          <p:cNvPr id="2" name="Title 1"/>
          <p:cNvSpPr>
            <a:spLocks noGrp="1"/>
          </p:cNvSpPr>
          <p:nvPr>
            <p:ph type="title"/>
          </p:nvPr>
        </p:nvSpPr>
        <p:spPr>
          <a:xfrm>
            <a:off x="838200" y="365126"/>
            <a:ext cx="10515600" cy="1116434"/>
          </a:xfrm>
        </p:spPr>
        <p:txBody>
          <a:bodyPr/>
          <a:lstStyle/>
          <a:p>
            <a:r>
              <a:rPr lang="en-US" dirty="0"/>
              <a:t>WCAS Training Tests</a:t>
            </a:r>
          </a:p>
        </p:txBody>
      </p:sp>
      <p:sp>
        <p:nvSpPr>
          <p:cNvPr id="3" name="Content Placeholder 2"/>
          <p:cNvSpPr>
            <a:spLocks noGrp="1"/>
          </p:cNvSpPr>
          <p:nvPr>
            <p:ph idx="1"/>
          </p:nvPr>
        </p:nvSpPr>
        <p:spPr>
          <a:xfrm>
            <a:off x="838200" y="1481560"/>
            <a:ext cx="10400818" cy="4255861"/>
          </a:xfrm>
        </p:spPr>
        <p:txBody>
          <a:bodyPr>
            <a:normAutofit fontScale="77500" lnSpcReduction="20000"/>
          </a:bodyPr>
          <a:lstStyle/>
          <a:p>
            <a:r>
              <a:rPr lang="en-US" dirty="0"/>
              <a:t>Grades 5, 8, 11</a:t>
            </a:r>
          </a:p>
          <a:p>
            <a:r>
              <a:rPr lang="en-US" dirty="0"/>
              <a:t>Accessed through the WCAP Portal </a:t>
            </a:r>
            <a:br>
              <a:rPr lang="en-US" dirty="0"/>
            </a:br>
            <a:r>
              <a:rPr lang="en-US" dirty="0">
                <a:hlinkClick r:id="rId3"/>
              </a:rPr>
              <a:t>https://wa.portal.cambiumast.com/training-tests.stml</a:t>
            </a:r>
            <a:endParaRPr lang="en-US" dirty="0"/>
          </a:p>
          <a:p>
            <a:r>
              <a:rPr lang="en-US" dirty="0"/>
              <a:t>Grade 5 Lesson Plan</a:t>
            </a:r>
            <a:br>
              <a:rPr lang="en-US" dirty="0"/>
            </a:br>
            <a:r>
              <a:rPr lang="en-US" dirty="0">
                <a:hlinkClick r:id="rId4"/>
              </a:rPr>
              <a:t>https://www.k12.wa.us/sites/default/files/public/science/pubdocs/LessonPlans5-FINAL%20DRAFT.pdf</a:t>
            </a:r>
            <a:endParaRPr lang="en-US" dirty="0"/>
          </a:p>
          <a:p>
            <a:r>
              <a:rPr lang="en-US" dirty="0"/>
              <a:t>Grade 8 Lesson Plan</a:t>
            </a:r>
            <a:br>
              <a:rPr lang="en-US" dirty="0"/>
            </a:br>
            <a:r>
              <a:rPr lang="en-US" dirty="0">
                <a:hlinkClick r:id="rId5"/>
              </a:rPr>
              <a:t>https://www.k12.wa.us/sites/default/files/public/science/pubdocs/LessonPlans8-FINAL%20DRAFT.pdf</a:t>
            </a:r>
            <a:endParaRPr lang="en-US" dirty="0"/>
          </a:p>
          <a:p>
            <a:r>
              <a:rPr lang="en-US" dirty="0"/>
              <a:t>Grade 11 Lesson Plan</a:t>
            </a:r>
            <a:br>
              <a:rPr lang="en-US" dirty="0"/>
            </a:br>
            <a:r>
              <a:rPr lang="en-US" dirty="0">
                <a:hlinkClick r:id="rId6"/>
              </a:rPr>
              <a:t>https://www.k12.wa.us/sites/default/files/public/science/pubdocs/LessonPlans11-FINAL%20DRAFT.pdf</a:t>
            </a:r>
            <a:endParaRPr lang="en-US" dirty="0"/>
          </a:p>
          <a:p>
            <a:r>
              <a:rPr lang="en-US" dirty="0"/>
              <a:t>Quick Start</a:t>
            </a:r>
            <a:br>
              <a:rPr lang="en-US" dirty="0"/>
            </a:br>
            <a:r>
              <a:rPr lang="en-US" dirty="0">
                <a:hlinkClick r:id="rId7"/>
              </a:rPr>
              <a:t>https://www.k12.wa.us/sites/default/files/public/science/pubdocs/OnlineTrainingTestQuickStart-FINAL_DRAFT.pdf</a:t>
            </a:r>
            <a:endParaRPr lang="en-US" dirty="0"/>
          </a:p>
          <a:p>
            <a:endParaRPr lang="en-US" dirty="0"/>
          </a:p>
        </p:txBody>
      </p:sp>
    </p:spTree>
    <p:extLst>
      <p:ext uri="{BB962C8B-B14F-4D97-AF65-F5344CB8AC3E}">
        <p14:creationId xmlns:p14="http://schemas.microsoft.com/office/powerpoint/2010/main" val="47558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743200"/>
            <a:ext cx="3932237" cy="817582"/>
          </a:xfrm>
        </p:spPr>
        <p:txBody>
          <a:bodyPr>
            <a:normAutofit/>
          </a:bodyPr>
          <a:lstStyle/>
          <a:p>
            <a:pPr algn="ctr"/>
            <a:r>
              <a:rPr lang="en-US" sz="4400" dirty="0"/>
              <a:t>Q&amp;A</a:t>
            </a:r>
          </a:p>
        </p:txBody>
      </p:sp>
      <p:pic>
        <p:nvPicPr>
          <p:cNvPr id="8" name="Picture 7" descr="Question Mark by norbert79 on Deviant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548" y="710005"/>
            <a:ext cx="5206701" cy="5206701"/>
          </a:xfrm>
          <a:prstGeom prst="rect">
            <a:avLst/>
          </a:prstGeom>
        </p:spPr>
      </p:pic>
    </p:spTree>
    <p:extLst>
      <p:ext uri="{BB962C8B-B14F-4D97-AF65-F5344CB8AC3E}">
        <p14:creationId xmlns:p14="http://schemas.microsoft.com/office/powerpoint/2010/main" val="212057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FAB73BC-B049-4115-A692-8D63A059BFB8}" type="slidenum">
              <a:rPr lang="en-US" sz="1400" smtClean="0">
                <a:solidFill>
                  <a:schemeClr val="bg1"/>
                </a:solidFill>
                <a:latin typeface="Segoe UI" panose="020B0502040204020203" pitchFamily="34" charset="0"/>
                <a:cs typeface="Segoe UI" panose="020B0502040204020203" pitchFamily="34" charset="0"/>
              </a:rPr>
              <a:pPr/>
              <a:t>25</a:t>
            </a:fld>
            <a:endParaRPr lang="en-US" dirty="0">
              <a:solidFill>
                <a:schemeClr val="bg1"/>
              </a:solidFill>
              <a:latin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lstStyle/>
          <a:p>
            <a:r>
              <a:rPr lang="en-US" dirty="0"/>
              <a:t>Item Specifications</a:t>
            </a:r>
          </a:p>
        </p:txBody>
      </p:sp>
    </p:spTree>
    <p:extLst>
      <p:ext uri="{BB962C8B-B14F-4D97-AF65-F5344CB8AC3E}">
        <p14:creationId xmlns:p14="http://schemas.microsoft.com/office/powerpoint/2010/main" val="3723988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FAB73BC-B049-4115-A692-8D63A059BFB8}" type="slidenum">
              <a:rPr lang="en-US" smtClean="0"/>
              <a:pPr/>
              <a:t>26</a:t>
            </a:fld>
            <a:endParaRPr lang="en-US" dirty="0"/>
          </a:p>
        </p:txBody>
      </p:sp>
      <p:sp>
        <p:nvSpPr>
          <p:cNvPr id="8" name="Title 7"/>
          <p:cNvSpPr>
            <a:spLocks noGrp="1"/>
          </p:cNvSpPr>
          <p:nvPr>
            <p:ph type="title"/>
          </p:nvPr>
        </p:nvSpPr>
        <p:spPr/>
        <p:txBody>
          <a:bodyPr/>
          <a:lstStyle/>
          <a:p>
            <a:r>
              <a:rPr lang="en-US" dirty="0"/>
              <a:t>4-ESS3-2</a:t>
            </a:r>
          </a:p>
        </p:txBody>
      </p:sp>
      <p:pic>
        <p:nvPicPr>
          <p:cNvPr id="4" name="Picture 3" descr="Screenshot of Performance Expectation 4-ESS3-2. Detailed information in notes section."/>
          <p:cNvPicPr>
            <a:picLocks noChangeAspect="1"/>
          </p:cNvPicPr>
          <p:nvPr/>
        </p:nvPicPr>
        <p:blipFill>
          <a:blip r:embed="rId3"/>
          <a:stretch>
            <a:fillRect/>
          </a:stretch>
        </p:blipFill>
        <p:spPr>
          <a:xfrm>
            <a:off x="3962516" y="0"/>
            <a:ext cx="7284463" cy="6357887"/>
          </a:xfrm>
          <a:prstGeom prst="rect">
            <a:avLst/>
          </a:prstGeom>
        </p:spPr>
      </p:pic>
      <p:sp>
        <p:nvSpPr>
          <p:cNvPr id="3" name="Right Arrow 2" descr="arrow pointing to the PE statement"/>
          <p:cNvSpPr/>
          <p:nvPr/>
        </p:nvSpPr>
        <p:spPr>
          <a:xfrm>
            <a:off x="3271980" y="177292"/>
            <a:ext cx="690536"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descr="arrow pointing to the SEP column"/>
          <p:cNvSpPr/>
          <p:nvPr/>
        </p:nvSpPr>
        <p:spPr>
          <a:xfrm>
            <a:off x="4955076" y="484195"/>
            <a:ext cx="366653"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descr="arrow pointing to the DCI column"/>
          <p:cNvSpPr/>
          <p:nvPr/>
        </p:nvSpPr>
        <p:spPr>
          <a:xfrm>
            <a:off x="6876025" y="483834"/>
            <a:ext cx="366653"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descr="arrow pointing to the CCC column."/>
          <p:cNvSpPr/>
          <p:nvPr/>
        </p:nvSpPr>
        <p:spPr>
          <a:xfrm>
            <a:off x="8776116" y="483834"/>
            <a:ext cx="366653"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descr="arrow pointing to the K-12 Framework row"/>
          <p:cNvSpPr/>
          <p:nvPr/>
        </p:nvSpPr>
        <p:spPr>
          <a:xfrm>
            <a:off x="3246580" y="4667838"/>
            <a:ext cx="690536"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descr="arrow pointing to the NGSS Appendices row"/>
          <p:cNvSpPr/>
          <p:nvPr/>
        </p:nvSpPr>
        <p:spPr>
          <a:xfrm>
            <a:off x="3225766" y="5143825"/>
            <a:ext cx="690536"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descr="arrow pointing to the Clarification Statement row"/>
          <p:cNvSpPr/>
          <p:nvPr/>
        </p:nvSpPr>
        <p:spPr>
          <a:xfrm>
            <a:off x="3225766" y="5645626"/>
            <a:ext cx="690536"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descr="arrow pointing to the Assessment Boundary row"/>
          <p:cNvSpPr/>
          <p:nvPr/>
        </p:nvSpPr>
        <p:spPr>
          <a:xfrm>
            <a:off x="3225766" y="6004150"/>
            <a:ext cx="690536"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171700" y="2857500"/>
            <a:ext cx="1417320" cy="954107"/>
          </a:xfrm>
          <a:prstGeom prst="rect">
            <a:avLst/>
          </a:prstGeom>
          <a:noFill/>
        </p:spPr>
        <p:txBody>
          <a:bodyPr wrap="square" rtlCol="0">
            <a:spAutoFit/>
          </a:bodyPr>
          <a:lstStyle/>
          <a:p>
            <a:r>
              <a:rPr lang="en-US" sz="2800" dirty="0"/>
              <a:t>Front Page</a:t>
            </a:r>
          </a:p>
        </p:txBody>
      </p:sp>
      <p:sp>
        <p:nvSpPr>
          <p:cNvPr id="20" name="TextBox 19" descr="Purple box labeled &quot;Pages 104-105&quot;"/>
          <p:cNvSpPr txBox="1"/>
          <p:nvPr/>
        </p:nvSpPr>
        <p:spPr>
          <a:xfrm>
            <a:off x="1212308" y="1928098"/>
            <a:ext cx="1759492" cy="369332"/>
          </a:xfrm>
          <a:prstGeom prst="rect">
            <a:avLst/>
          </a:prstGeom>
          <a:solidFill>
            <a:srgbClr val="CCCCFF"/>
          </a:solidFill>
          <a:ln>
            <a:solidFill>
              <a:schemeClr val="tx1"/>
            </a:solidFill>
            <a:prstDash val="dash"/>
          </a:ln>
        </p:spPr>
        <p:txBody>
          <a:bodyPr wrap="square" rtlCol="0">
            <a:spAutoFit/>
          </a:bodyPr>
          <a:lstStyle/>
          <a:p>
            <a:r>
              <a:rPr lang="en-US" dirty="0"/>
              <a:t>Pages 104-105</a:t>
            </a:r>
          </a:p>
        </p:txBody>
      </p:sp>
    </p:spTree>
    <p:extLst>
      <p:ext uri="{BB962C8B-B14F-4D97-AF65-F5344CB8AC3E}">
        <p14:creationId xmlns:p14="http://schemas.microsoft.com/office/powerpoint/2010/main" val="243734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3" grpId="0" animBg="1"/>
      <p:bldP spid="14" grpId="0" animBg="1"/>
      <p:bldP spid="18" grpId="0" animBg="1"/>
      <p:bldP spid="15" grpId="0" animBg="1"/>
      <p:bldP spid="17"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FAB73BC-B049-4115-A692-8D63A059BFB8}" type="slidenum">
              <a:rPr lang="en-US" smtClean="0"/>
              <a:pPr/>
              <a:t>27</a:t>
            </a:fld>
            <a:endParaRPr lang="en-US" dirty="0"/>
          </a:p>
        </p:txBody>
      </p:sp>
      <p:sp>
        <p:nvSpPr>
          <p:cNvPr id="2" name="Title 1"/>
          <p:cNvSpPr>
            <a:spLocks noGrp="1"/>
          </p:cNvSpPr>
          <p:nvPr>
            <p:ph type="title"/>
          </p:nvPr>
        </p:nvSpPr>
        <p:spPr/>
        <p:txBody>
          <a:bodyPr/>
          <a:lstStyle/>
          <a:p>
            <a:r>
              <a:rPr lang="en-US" dirty="0"/>
              <a:t>4-ESS3-2</a:t>
            </a:r>
          </a:p>
        </p:txBody>
      </p:sp>
      <p:pic>
        <p:nvPicPr>
          <p:cNvPr id="9" name="Picture 8" descr="Screenshot image&#10;&#10;Screen shot of second page of 4-ESS3-2. Detailed information in notes section."/>
          <p:cNvPicPr>
            <a:picLocks noChangeAspect="1"/>
          </p:cNvPicPr>
          <p:nvPr/>
        </p:nvPicPr>
        <p:blipFill>
          <a:blip r:embed="rId3"/>
          <a:stretch>
            <a:fillRect/>
          </a:stretch>
        </p:blipFill>
        <p:spPr>
          <a:xfrm>
            <a:off x="4056477" y="201428"/>
            <a:ext cx="6607596" cy="6554094"/>
          </a:xfrm>
          <a:prstGeom prst="rect">
            <a:avLst/>
          </a:prstGeom>
        </p:spPr>
      </p:pic>
      <p:sp>
        <p:nvSpPr>
          <p:cNvPr id="5" name="Rounded Rectangle 4" descr="Rectangle around the top section containing the item specification text."/>
          <p:cNvSpPr/>
          <p:nvPr/>
        </p:nvSpPr>
        <p:spPr>
          <a:xfrm>
            <a:off x="4213003" y="370271"/>
            <a:ext cx="6451070" cy="1845338"/>
          </a:xfrm>
          <a:prstGeom prst="round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descr="Rectangle around the middle section containing the details and clarifications text."/>
          <p:cNvSpPr/>
          <p:nvPr/>
        </p:nvSpPr>
        <p:spPr>
          <a:xfrm>
            <a:off x="4123956" y="2320006"/>
            <a:ext cx="6421751" cy="4298650"/>
          </a:xfrm>
          <a:prstGeom prst="roundRect">
            <a:avLst/>
          </a:prstGeom>
          <a:no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26285" y="2744746"/>
            <a:ext cx="2011680" cy="954107"/>
          </a:xfrm>
          <a:prstGeom prst="rect">
            <a:avLst/>
          </a:prstGeom>
          <a:noFill/>
        </p:spPr>
        <p:txBody>
          <a:bodyPr wrap="square" rtlCol="0">
            <a:spAutoFit/>
          </a:bodyPr>
          <a:lstStyle/>
          <a:p>
            <a:r>
              <a:rPr lang="en-US" sz="2800" dirty="0"/>
              <a:t>Back </a:t>
            </a:r>
          </a:p>
          <a:p>
            <a:r>
              <a:rPr lang="en-US" sz="2800" dirty="0"/>
              <a:t>Page</a:t>
            </a:r>
          </a:p>
        </p:txBody>
      </p:sp>
      <p:sp>
        <p:nvSpPr>
          <p:cNvPr id="8" name="TextBox 7" descr="Purple box labeled &quot;Pages 104-105&quot;"/>
          <p:cNvSpPr txBox="1"/>
          <p:nvPr/>
        </p:nvSpPr>
        <p:spPr>
          <a:xfrm>
            <a:off x="1221530" y="1950674"/>
            <a:ext cx="1689309" cy="369332"/>
          </a:xfrm>
          <a:prstGeom prst="rect">
            <a:avLst/>
          </a:prstGeom>
          <a:solidFill>
            <a:srgbClr val="CCCCFF"/>
          </a:solidFill>
          <a:ln>
            <a:solidFill>
              <a:schemeClr val="tx1"/>
            </a:solidFill>
            <a:prstDash val="dash"/>
          </a:ln>
        </p:spPr>
        <p:txBody>
          <a:bodyPr wrap="square" rtlCol="0">
            <a:spAutoFit/>
          </a:bodyPr>
          <a:lstStyle/>
          <a:p>
            <a:r>
              <a:rPr lang="en-US" dirty="0"/>
              <a:t>Pages 104-105</a:t>
            </a:r>
          </a:p>
        </p:txBody>
      </p:sp>
    </p:spTree>
    <p:extLst>
      <p:ext uri="{BB962C8B-B14F-4D97-AF65-F5344CB8AC3E}">
        <p14:creationId xmlns:p14="http://schemas.microsoft.com/office/powerpoint/2010/main" val="341556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FAB73BC-B049-4115-A692-8D63A059BFB8}" type="slidenum">
              <a:rPr lang="en-US" sz="1400" smtClean="0">
                <a:solidFill>
                  <a:schemeClr val="bg1"/>
                </a:solidFill>
                <a:latin typeface="Segoe UI" panose="020B0502040204020203" pitchFamily="34" charset="0"/>
                <a:cs typeface="Segoe UI" panose="020B0502040204020203" pitchFamily="34" charset="0"/>
              </a:rPr>
              <a:pPr/>
              <a:t>28</a:t>
            </a:fld>
            <a:endParaRPr lang="en-US" dirty="0">
              <a:solidFill>
                <a:schemeClr val="bg1"/>
              </a:solidFill>
              <a:latin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lstStyle/>
          <a:p>
            <a:r>
              <a:rPr lang="en-US" dirty="0"/>
              <a:t>Item Specifications Activity</a:t>
            </a:r>
          </a:p>
        </p:txBody>
      </p:sp>
    </p:spTree>
    <p:extLst>
      <p:ext uri="{BB962C8B-B14F-4D97-AF65-F5344CB8AC3E}">
        <p14:creationId xmlns:p14="http://schemas.microsoft.com/office/powerpoint/2010/main" val="1727444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mtClean="0"/>
              <a:pPr/>
              <a:t>29</a:t>
            </a:fld>
            <a:endParaRPr lang="en-US" dirty="0"/>
          </a:p>
        </p:txBody>
      </p:sp>
      <p:sp>
        <p:nvSpPr>
          <p:cNvPr id="9" name="Title 8"/>
          <p:cNvSpPr>
            <a:spLocks noGrp="1"/>
          </p:cNvSpPr>
          <p:nvPr>
            <p:ph type="title"/>
          </p:nvPr>
        </p:nvSpPr>
        <p:spPr>
          <a:xfrm>
            <a:off x="5483867" y="324024"/>
            <a:ext cx="2286001" cy="445278"/>
          </a:xfrm>
        </p:spPr>
        <p:txBody>
          <a:bodyPr>
            <a:normAutofit/>
          </a:bodyPr>
          <a:lstStyle/>
          <a:p>
            <a:r>
              <a:rPr lang="en-US" sz="1800" b="1" dirty="0">
                <a:latin typeface="+mn-lt"/>
              </a:rPr>
              <a:t>Item 1</a:t>
            </a:r>
          </a:p>
        </p:txBody>
      </p:sp>
      <p:pic>
        <p:nvPicPr>
          <p:cNvPr id="10" name="Picture 9" descr="Screenshot image of Item 1 in Soggy Solutions. Detailed information in notes se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4355" y="769302"/>
            <a:ext cx="6613435" cy="1437185"/>
          </a:xfrm>
          <a:prstGeom prst="rect">
            <a:avLst/>
          </a:prstGeom>
          <a:ln>
            <a:solidFill>
              <a:schemeClr val="tx1"/>
            </a:solidFill>
          </a:ln>
        </p:spPr>
      </p:pic>
      <p:pic>
        <p:nvPicPr>
          <p:cNvPr id="5" name="Picture 4" descr="Screenshot image of Section 1 of Soggy Solutions&#10;&#10;Detailed information in notes section."/>
          <p:cNvPicPr>
            <a:picLocks noChangeAspect="1"/>
          </p:cNvPicPr>
          <p:nvPr/>
        </p:nvPicPr>
        <p:blipFill>
          <a:blip r:embed="rId4"/>
          <a:stretch>
            <a:fillRect/>
          </a:stretch>
        </p:blipFill>
        <p:spPr>
          <a:xfrm>
            <a:off x="814550" y="389941"/>
            <a:ext cx="4291664" cy="1642713"/>
          </a:xfrm>
          <a:prstGeom prst="rect">
            <a:avLst/>
          </a:prstGeom>
          <a:ln w="12700">
            <a:solidFill>
              <a:schemeClr val="accent1"/>
            </a:solidFill>
          </a:ln>
        </p:spPr>
      </p:pic>
      <p:pic>
        <p:nvPicPr>
          <p:cNvPr id="11" name="Picture 10" descr="Screenshot image of the diagram in Section 1 in Soggy Solutions. &#10;Detailed information in notes section."/>
          <p:cNvPicPr/>
          <p:nvPr/>
        </p:nvPicPr>
        <p:blipFill>
          <a:blip r:embed="rId5" cstate="print">
            <a:extLst>
              <a:ext uri="{28A0092B-C50C-407E-A947-70E740481C1C}">
                <a14:useLocalDpi xmlns:a14="http://schemas.microsoft.com/office/drawing/2010/main" val="0"/>
              </a:ext>
            </a:extLst>
          </a:blip>
          <a:stretch>
            <a:fillRect/>
          </a:stretch>
        </p:blipFill>
        <p:spPr>
          <a:xfrm>
            <a:off x="1610323" y="2032654"/>
            <a:ext cx="2700117" cy="4116760"/>
          </a:xfrm>
          <a:prstGeom prst="rect">
            <a:avLst/>
          </a:prstGeom>
          <a:ln w="12700">
            <a:solidFill>
              <a:schemeClr val="accent1"/>
            </a:solidFill>
          </a:ln>
        </p:spPr>
      </p:pic>
    </p:spTree>
    <p:extLst>
      <p:ext uri="{BB962C8B-B14F-4D97-AF65-F5344CB8AC3E}">
        <p14:creationId xmlns:p14="http://schemas.microsoft.com/office/powerpoint/2010/main" val="211756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012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mtClean="0"/>
              <a:pPr/>
              <a:t>30</a:t>
            </a:fld>
            <a:endParaRPr lang="en-US" dirty="0"/>
          </a:p>
        </p:txBody>
      </p:sp>
      <p:sp>
        <p:nvSpPr>
          <p:cNvPr id="9" name="Title 8"/>
          <p:cNvSpPr>
            <a:spLocks noGrp="1"/>
          </p:cNvSpPr>
          <p:nvPr>
            <p:ph type="title"/>
          </p:nvPr>
        </p:nvSpPr>
        <p:spPr>
          <a:xfrm>
            <a:off x="1867664" y="1007070"/>
            <a:ext cx="2286001" cy="445278"/>
          </a:xfrm>
        </p:spPr>
        <p:txBody>
          <a:bodyPr>
            <a:normAutofit/>
          </a:bodyPr>
          <a:lstStyle/>
          <a:p>
            <a:r>
              <a:rPr lang="en-US" sz="1800" b="1" dirty="0">
                <a:latin typeface="+mn-lt"/>
              </a:rPr>
              <a:t>Item 1</a:t>
            </a:r>
          </a:p>
        </p:txBody>
      </p:sp>
      <p:pic>
        <p:nvPicPr>
          <p:cNvPr id="8" name="Picture 7" descr="Screenshot of the correct answer for Item 1.&#10;Answer choice C: The water volume is larger than the ditch can hold during a heavy rainfall.">
            <a:extLst>
              <a:ext uri="{FF2B5EF4-FFF2-40B4-BE49-F238E27FC236}">
                <a16:creationId xmlns:a16="http://schemas.microsoft.com/office/drawing/2014/main" id="{36E84D5B-2D76-4BA9-A5E5-21B0035D4240}"/>
              </a:ext>
            </a:extLst>
          </p:cNvPr>
          <p:cNvPicPr>
            <a:picLocks noChangeAspect="1"/>
          </p:cNvPicPr>
          <p:nvPr/>
        </p:nvPicPr>
        <p:blipFill>
          <a:blip r:embed="rId3"/>
          <a:stretch>
            <a:fillRect/>
          </a:stretch>
        </p:blipFill>
        <p:spPr>
          <a:xfrm>
            <a:off x="1867664" y="1617008"/>
            <a:ext cx="9486135" cy="2062626"/>
          </a:xfrm>
          <a:prstGeom prst="rect">
            <a:avLst/>
          </a:prstGeom>
          <a:ln>
            <a:solidFill>
              <a:schemeClr val="tx1"/>
            </a:solidFill>
          </a:ln>
        </p:spPr>
      </p:pic>
    </p:spTree>
    <p:extLst>
      <p:ext uri="{BB962C8B-B14F-4D97-AF65-F5344CB8AC3E}">
        <p14:creationId xmlns:p14="http://schemas.microsoft.com/office/powerpoint/2010/main" val="2457359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mtClean="0"/>
              <a:pPr/>
              <a:t>31</a:t>
            </a:fld>
            <a:endParaRPr lang="en-US" dirty="0"/>
          </a:p>
        </p:txBody>
      </p:sp>
      <p:sp>
        <p:nvSpPr>
          <p:cNvPr id="5" name="Title 4"/>
          <p:cNvSpPr>
            <a:spLocks noGrp="1"/>
          </p:cNvSpPr>
          <p:nvPr>
            <p:ph type="title"/>
          </p:nvPr>
        </p:nvSpPr>
        <p:spPr>
          <a:xfrm>
            <a:off x="5448300" y="365125"/>
            <a:ext cx="5905500" cy="492125"/>
          </a:xfrm>
        </p:spPr>
        <p:txBody>
          <a:bodyPr>
            <a:normAutofit/>
          </a:bodyPr>
          <a:lstStyle/>
          <a:p>
            <a:r>
              <a:rPr lang="en-US" sz="1800" b="1" dirty="0">
                <a:latin typeface="+mn-lt"/>
              </a:rPr>
              <a:t>Item 1</a:t>
            </a:r>
          </a:p>
        </p:txBody>
      </p:sp>
      <p:pic>
        <p:nvPicPr>
          <p:cNvPr id="12" name="Picture 11" descr="Item 1 in soggy solutions.  Detailed information for this item is in notes section of slide 29.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300" y="857250"/>
            <a:ext cx="6613435" cy="1437185"/>
          </a:xfrm>
          <a:prstGeom prst="rect">
            <a:avLst/>
          </a:prstGeom>
          <a:ln>
            <a:solidFill>
              <a:schemeClr val="tx1"/>
            </a:solidFill>
          </a:ln>
        </p:spPr>
      </p:pic>
      <p:pic>
        <p:nvPicPr>
          <p:cNvPr id="9" name="Picture 8" descr="Screenshot of the second page of 4-ESS3-2. Detailed information in the notes section below and in slide 27."/>
          <p:cNvPicPr>
            <a:picLocks noChangeAspect="1"/>
          </p:cNvPicPr>
          <p:nvPr/>
        </p:nvPicPr>
        <p:blipFill>
          <a:blip r:embed="rId4"/>
          <a:stretch>
            <a:fillRect/>
          </a:stretch>
        </p:blipFill>
        <p:spPr>
          <a:xfrm>
            <a:off x="57817" y="419819"/>
            <a:ext cx="5255703" cy="5213147"/>
          </a:xfrm>
          <a:prstGeom prst="rect">
            <a:avLst/>
          </a:prstGeom>
        </p:spPr>
      </p:pic>
      <p:sp>
        <p:nvSpPr>
          <p:cNvPr id="10" name="Rounded Rectangle 9" descr="Rectangle around the top section containing the item specification text."/>
          <p:cNvSpPr/>
          <p:nvPr/>
        </p:nvSpPr>
        <p:spPr>
          <a:xfrm>
            <a:off x="57817" y="561860"/>
            <a:ext cx="5255703" cy="1628890"/>
          </a:xfrm>
          <a:prstGeom prst="round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546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mtClean="0"/>
              <a:pPr/>
              <a:t>32</a:t>
            </a:fld>
            <a:endParaRPr lang="en-US" dirty="0"/>
          </a:p>
        </p:txBody>
      </p:sp>
      <p:sp>
        <p:nvSpPr>
          <p:cNvPr id="7" name="Title 6"/>
          <p:cNvSpPr>
            <a:spLocks noGrp="1"/>
          </p:cNvSpPr>
          <p:nvPr>
            <p:ph type="title"/>
          </p:nvPr>
        </p:nvSpPr>
        <p:spPr>
          <a:xfrm>
            <a:off x="5476096" y="139372"/>
            <a:ext cx="1818861" cy="390249"/>
          </a:xfrm>
        </p:spPr>
        <p:txBody>
          <a:bodyPr>
            <a:normAutofit/>
          </a:bodyPr>
          <a:lstStyle/>
          <a:p>
            <a:r>
              <a:rPr lang="en-US" sz="1800" b="1" dirty="0">
                <a:latin typeface="+mn-lt"/>
              </a:rPr>
              <a:t>Item 2</a:t>
            </a:r>
          </a:p>
        </p:txBody>
      </p:sp>
      <p:pic>
        <p:nvPicPr>
          <p:cNvPr id="5" name="Picture 4" descr="Item 2 in Soggy Solutions. Detailed information in notes section.">
            <a:extLst>
              <a:ext uri="{FF2B5EF4-FFF2-40B4-BE49-F238E27FC236}">
                <a16:creationId xmlns:a16="http://schemas.microsoft.com/office/drawing/2014/main" id="{760485BD-09E1-4E85-9107-B5DECF717CAF}"/>
              </a:ext>
            </a:extLst>
          </p:cNvPr>
          <p:cNvPicPr>
            <a:picLocks noChangeAspect="1"/>
          </p:cNvPicPr>
          <p:nvPr/>
        </p:nvPicPr>
        <p:blipFill>
          <a:blip r:embed="rId3"/>
          <a:stretch>
            <a:fillRect/>
          </a:stretch>
        </p:blipFill>
        <p:spPr>
          <a:xfrm>
            <a:off x="5476096" y="527306"/>
            <a:ext cx="6325272" cy="2995823"/>
          </a:xfrm>
          <a:prstGeom prst="rect">
            <a:avLst/>
          </a:prstGeom>
          <a:ln>
            <a:solidFill>
              <a:schemeClr val="tx1">
                <a:lumMod val="50000"/>
              </a:schemeClr>
            </a:solidFill>
          </a:ln>
        </p:spPr>
      </p:pic>
      <p:pic>
        <p:nvPicPr>
          <p:cNvPr id="10" name="Picture 9" descr="Screenshot image of Section 1 of Soggy Solutions&#10;&#10;Detailed information in notes section on slide 29."/>
          <p:cNvPicPr>
            <a:picLocks noChangeAspect="1"/>
          </p:cNvPicPr>
          <p:nvPr/>
        </p:nvPicPr>
        <p:blipFill>
          <a:blip r:embed="rId4"/>
          <a:stretch>
            <a:fillRect/>
          </a:stretch>
        </p:blipFill>
        <p:spPr>
          <a:xfrm>
            <a:off x="456741" y="350185"/>
            <a:ext cx="4291664" cy="1642713"/>
          </a:xfrm>
          <a:prstGeom prst="rect">
            <a:avLst/>
          </a:prstGeom>
          <a:ln w="12700">
            <a:solidFill>
              <a:schemeClr val="accent1"/>
            </a:solidFill>
          </a:ln>
        </p:spPr>
      </p:pic>
      <p:pic>
        <p:nvPicPr>
          <p:cNvPr id="11" name="Picture 10" descr="Screenshot image of the diagram in Section 1 in Soggy Solutions. &#10;Detailed information in notes section on slide 29."/>
          <p:cNvPicPr/>
          <p:nvPr/>
        </p:nvPicPr>
        <p:blipFill>
          <a:blip r:embed="rId5" cstate="print">
            <a:extLst>
              <a:ext uri="{28A0092B-C50C-407E-A947-70E740481C1C}">
                <a14:useLocalDpi xmlns:a14="http://schemas.microsoft.com/office/drawing/2010/main" val="0"/>
              </a:ext>
            </a:extLst>
          </a:blip>
          <a:stretch>
            <a:fillRect/>
          </a:stretch>
        </p:blipFill>
        <p:spPr>
          <a:xfrm>
            <a:off x="1252514" y="1992898"/>
            <a:ext cx="2700117" cy="4116760"/>
          </a:xfrm>
          <a:prstGeom prst="rect">
            <a:avLst/>
          </a:prstGeom>
          <a:ln w="12700">
            <a:solidFill>
              <a:schemeClr val="accent1"/>
            </a:solidFill>
          </a:ln>
        </p:spPr>
      </p:pic>
    </p:spTree>
    <p:extLst>
      <p:ext uri="{BB962C8B-B14F-4D97-AF65-F5344CB8AC3E}">
        <p14:creationId xmlns:p14="http://schemas.microsoft.com/office/powerpoint/2010/main" val="3565455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mtClean="0"/>
              <a:pPr/>
              <a:t>33</a:t>
            </a:fld>
            <a:endParaRPr lang="en-US" dirty="0"/>
          </a:p>
        </p:txBody>
      </p:sp>
      <p:sp>
        <p:nvSpPr>
          <p:cNvPr id="6" name="Title 5"/>
          <p:cNvSpPr>
            <a:spLocks noGrp="1"/>
          </p:cNvSpPr>
          <p:nvPr>
            <p:ph type="title"/>
          </p:nvPr>
        </p:nvSpPr>
        <p:spPr>
          <a:xfrm>
            <a:off x="2011680" y="365125"/>
            <a:ext cx="1905000" cy="556058"/>
          </a:xfrm>
        </p:spPr>
        <p:txBody>
          <a:bodyPr>
            <a:normAutofit/>
          </a:bodyPr>
          <a:lstStyle/>
          <a:p>
            <a:r>
              <a:rPr lang="en-US" sz="1800" b="1" dirty="0">
                <a:latin typeface="+mn-lt"/>
              </a:rPr>
              <a:t>Item 2</a:t>
            </a:r>
          </a:p>
        </p:txBody>
      </p:sp>
      <p:pic>
        <p:nvPicPr>
          <p:cNvPr id="9" name="Picture 8" descr="Correct answer for Item 2.&#10;Provides more space in the ditch for water to flow: Solution 1 (Dig the ditch deeper)&#10;Prevents water in the ditch from flowing past the playfield: Solution 3 (Add a gate)&#10;Blocks water flowing out of the ditch from reaching the playfield: Solution 2: Place Sandbags">
            <a:extLst>
              <a:ext uri="{FF2B5EF4-FFF2-40B4-BE49-F238E27FC236}">
                <a16:creationId xmlns:a16="http://schemas.microsoft.com/office/drawing/2014/main" id="{0DB9D367-805F-4715-AD52-8B62C2798E46}"/>
              </a:ext>
            </a:extLst>
          </p:cNvPr>
          <p:cNvPicPr>
            <a:picLocks noChangeAspect="1"/>
          </p:cNvPicPr>
          <p:nvPr/>
        </p:nvPicPr>
        <p:blipFill>
          <a:blip r:embed="rId3"/>
          <a:stretch>
            <a:fillRect/>
          </a:stretch>
        </p:blipFill>
        <p:spPr>
          <a:xfrm>
            <a:off x="2011680" y="921183"/>
            <a:ext cx="8867775" cy="4210050"/>
          </a:xfrm>
          <a:prstGeom prst="rect">
            <a:avLst/>
          </a:prstGeom>
          <a:ln>
            <a:solidFill>
              <a:schemeClr val="tx1">
                <a:lumMod val="50000"/>
              </a:schemeClr>
            </a:solidFill>
          </a:ln>
        </p:spPr>
      </p:pic>
    </p:spTree>
    <p:extLst>
      <p:ext uri="{BB962C8B-B14F-4D97-AF65-F5344CB8AC3E}">
        <p14:creationId xmlns:p14="http://schemas.microsoft.com/office/powerpoint/2010/main" val="1993199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mtClean="0"/>
              <a:pPr/>
              <a:t>34</a:t>
            </a:fld>
            <a:endParaRPr lang="en-US" dirty="0"/>
          </a:p>
        </p:txBody>
      </p:sp>
      <p:sp>
        <p:nvSpPr>
          <p:cNvPr id="5" name="Title 4"/>
          <p:cNvSpPr>
            <a:spLocks noGrp="1"/>
          </p:cNvSpPr>
          <p:nvPr>
            <p:ph type="title"/>
          </p:nvPr>
        </p:nvSpPr>
        <p:spPr>
          <a:xfrm>
            <a:off x="6217595" y="125260"/>
            <a:ext cx="1936850" cy="558688"/>
          </a:xfrm>
        </p:spPr>
        <p:txBody>
          <a:bodyPr>
            <a:normAutofit/>
          </a:bodyPr>
          <a:lstStyle/>
          <a:p>
            <a:r>
              <a:rPr lang="en-US" sz="1800" b="1" dirty="0">
                <a:latin typeface="+mn-lt"/>
              </a:rPr>
              <a:t>Item 2</a:t>
            </a:r>
          </a:p>
        </p:txBody>
      </p:sp>
      <p:pic>
        <p:nvPicPr>
          <p:cNvPr id="12" name="Picture 11" descr="Screenshot of Item 2. Detailed information in slide 32">
            <a:extLst>
              <a:ext uri="{FF2B5EF4-FFF2-40B4-BE49-F238E27FC236}">
                <a16:creationId xmlns:a16="http://schemas.microsoft.com/office/drawing/2014/main" id="{60F6DE93-8B7A-4F60-8B52-B088986348BE}"/>
              </a:ext>
            </a:extLst>
          </p:cNvPr>
          <p:cNvPicPr>
            <a:picLocks noChangeAspect="1"/>
          </p:cNvPicPr>
          <p:nvPr/>
        </p:nvPicPr>
        <p:blipFill>
          <a:blip r:embed="rId3"/>
          <a:stretch>
            <a:fillRect/>
          </a:stretch>
        </p:blipFill>
        <p:spPr>
          <a:xfrm>
            <a:off x="6217595" y="683947"/>
            <a:ext cx="5795807" cy="2745054"/>
          </a:xfrm>
          <a:prstGeom prst="rect">
            <a:avLst/>
          </a:prstGeom>
          <a:ln>
            <a:solidFill>
              <a:schemeClr val="tx1">
                <a:lumMod val="50000"/>
              </a:schemeClr>
            </a:solidFill>
          </a:ln>
        </p:spPr>
      </p:pic>
      <p:pic>
        <p:nvPicPr>
          <p:cNvPr id="9" name="Picture 8" descr="Screenshot of second page of 4-ESS3-2. Detailed information in notes section in slide 27."/>
          <p:cNvPicPr>
            <a:picLocks noChangeAspect="1"/>
          </p:cNvPicPr>
          <p:nvPr/>
        </p:nvPicPr>
        <p:blipFill>
          <a:blip r:embed="rId4"/>
          <a:stretch>
            <a:fillRect/>
          </a:stretch>
        </p:blipFill>
        <p:spPr>
          <a:xfrm>
            <a:off x="57817" y="235153"/>
            <a:ext cx="5987382" cy="5938901"/>
          </a:xfrm>
          <a:prstGeom prst="rect">
            <a:avLst/>
          </a:prstGeom>
        </p:spPr>
      </p:pic>
      <p:sp>
        <p:nvSpPr>
          <p:cNvPr id="10" name="Rounded Rectangle 9" descr="Rectangle around the top section containing the item specification text."/>
          <p:cNvSpPr/>
          <p:nvPr/>
        </p:nvSpPr>
        <p:spPr>
          <a:xfrm>
            <a:off x="57817" y="385590"/>
            <a:ext cx="5873083" cy="1740666"/>
          </a:xfrm>
          <a:prstGeom prst="round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938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FAB73BC-B049-4115-A692-8D63A059BFB8}" type="slidenum">
              <a:rPr lang="en-US" smtClean="0"/>
              <a:pPr/>
              <a:t>35</a:t>
            </a:fld>
            <a:endParaRPr lang="en-US" dirty="0"/>
          </a:p>
        </p:txBody>
      </p:sp>
      <p:sp>
        <p:nvSpPr>
          <p:cNvPr id="8" name="Title 7"/>
          <p:cNvSpPr>
            <a:spLocks noGrp="1"/>
          </p:cNvSpPr>
          <p:nvPr>
            <p:ph type="title"/>
          </p:nvPr>
        </p:nvSpPr>
        <p:spPr/>
        <p:txBody>
          <a:bodyPr/>
          <a:lstStyle/>
          <a:p>
            <a:r>
              <a:rPr lang="en-US" dirty="0"/>
              <a:t>3-5-ETS1-2</a:t>
            </a:r>
          </a:p>
        </p:txBody>
      </p:sp>
      <p:pic>
        <p:nvPicPr>
          <p:cNvPr id="2" name="Picture 1" descr="Screenshot of 3-5 ETS1-2 front page. Detailed information in the notes section."/>
          <p:cNvPicPr>
            <a:picLocks noChangeAspect="1"/>
          </p:cNvPicPr>
          <p:nvPr/>
        </p:nvPicPr>
        <p:blipFill>
          <a:blip r:embed="rId3"/>
          <a:stretch>
            <a:fillRect/>
          </a:stretch>
        </p:blipFill>
        <p:spPr>
          <a:xfrm>
            <a:off x="4389199" y="286603"/>
            <a:ext cx="7629892" cy="6054030"/>
          </a:xfrm>
          <a:prstGeom prst="rect">
            <a:avLst/>
          </a:prstGeom>
        </p:spPr>
      </p:pic>
      <p:sp>
        <p:nvSpPr>
          <p:cNvPr id="16" name="TextBox 15"/>
          <p:cNvSpPr txBox="1"/>
          <p:nvPr/>
        </p:nvSpPr>
        <p:spPr>
          <a:xfrm>
            <a:off x="2171700" y="2857500"/>
            <a:ext cx="1417320" cy="954107"/>
          </a:xfrm>
          <a:prstGeom prst="rect">
            <a:avLst/>
          </a:prstGeom>
          <a:noFill/>
        </p:spPr>
        <p:txBody>
          <a:bodyPr wrap="square" rtlCol="0">
            <a:spAutoFit/>
          </a:bodyPr>
          <a:lstStyle/>
          <a:p>
            <a:r>
              <a:rPr lang="en-US" sz="2800" dirty="0"/>
              <a:t>Front Page</a:t>
            </a:r>
          </a:p>
        </p:txBody>
      </p:sp>
      <p:sp>
        <p:nvSpPr>
          <p:cNvPr id="21" name="TextBox 20" descr="Purple box labeled &quot;Pages 110-111&quot;"/>
          <p:cNvSpPr txBox="1"/>
          <p:nvPr/>
        </p:nvSpPr>
        <p:spPr>
          <a:xfrm>
            <a:off x="1196170" y="1928098"/>
            <a:ext cx="1668950" cy="369332"/>
          </a:xfrm>
          <a:prstGeom prst="rect">
            <a:avLst/>
          </a:prstGeom>
          <a:solidFill>
            <a:srgbClr val="CCCCFF"/>
          </a:solidFill>
          <a:ln>
            <a:solidFill>
              <a:schemeClr val="tx1"/>
            </a:solidFill>
            <a:prstDash val="dash"/>
          </a:ln>
        </p:spPr>
        <p:txBody>
          <a:bodyPr wrap="square" rtlCol="0">
            <a:spAutoFit/>
          </a:bodyPr>
          <a:lstStyle/>
          <a:p>
            <a:r>
              <a:rPr lang="en-US" dirty="0"/>
              <a:t>Pages 110-111</a:t>
            </a:r>
          </a:p>
        </p:txBody>
      </p:sp>
    </p:spTree>
    <p:extLst>
      <p:ext uri="{BB962C8B-B14F-4D97-AF65-F5344CB8AC3E}">
        <p14:creationId xmlns:p14="http://schemas.microsoft.com/office/powerpoint/2010/main" val="3898362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FAB73BC-B049-4115-A692-8D63A059BFB8}" type="slidenum">
              <a:rPr lang="en-US" smtClean="0"/>
              <a:pPr/>
              <a:t>36</a:t>
            </a:fld>
            <a:endParaRPr lang="en-US" dirty="0"/>
          </a:p>
        </p:txBody>
      </p:sp>
      <p:sp>
        <p:nvSpPr>
          <p:cNvPr id="2" name="Title 1"/>
          <p:cNvSpPr>
            <a:spLocks noGrp="1"/>
          </p:cNvSpPr>
          <p:nvPr>
            <p:ph type="title"/>
          </p:nvPr>
        </p:nvSpPr>
        <p:spPr/>
        <p:txBody>
          <a:bodyPr/>
          <a:lstStyle/>
          <a:p>
            <a:r>
              <a:rPr lang="en-US" dirty="0"/>
              <a:t>3-5-ETS1-2</a:t>
            </a:r>
          </a:p>
        </p:txBody>
      </p:sp>
      <p:pic>
        <p:nvPicPr>
          <p:cNvPr id="11" name="Picture 10" descr="Screenshot of second page of 3-5 ETS1-2 Detailed information in the notes section."/>
          <p:cNvPicPr>
            <a:picLocks noChangeAspect="1"/>
          </p:cNvPicPr>
          <p:nvPr/>
        </p:nvPicPr>
        <p:blipFill>
          <a:blip r:embed="rId3"/>
          <a:stretch>
            <a:fillRect/>
          </a:stretch>
        </p:blipFill>
        <p:spPr>
          <a:xfrm>
            <a:off x="5079751" y="0"/>
            <a:ext cx="5340262" cy="6569452"/>
          </a:xfrm>
          <a:prstGeom prst="rect">
            <a:avLst/>
          </a:prstGeom>
        </p:spPr>
      </p:pic>
      <p:sp>
        <p:nvSpPr>
          <p:cNvPr id="5" name="Rounded Rectangle 4" descr="Rectangle around the top section containing the item specification text."/>
          <p:cNvSpPr/>
          <p:nvPr/>
        </p:nvSpPr>
        <p:spPr>
          <a:xfrm>
            <a:off x="5079751" y="192907"/>
            <a:ext cx="5340262" cy="2233705"/>
          </a:xfrm>
          <a:prstGeom prst="round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descr="Rectangle around the middle section containing the details and clarifications text."/>
          <p:cNvSpPr/>
          <p:nvPr/>
        </p:nvSpPr>
        <p:spPr>
          <a:xfrm>
            <a:off x="5120041" y="2426612"/>
            <a:ext cx="5299972" cy="4066263"/>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171700" y="2898444"/>
            <a:ext cx="1417320" cy="954107"/>
          </a:xfrm>
          <a:prstGeom prst="rect">
            <a:avLst/>
          </a:prstGeom>
          <a:noFill/>
        </p:spPr>
        <p:txBody>
          <a:bodyPr wrap="square" rtlCol="0">
            <a:spAutoFit/>
          </a:bodyPr>
          <a:lstStyle/>
          <a:p>
            <a:r>
              <a:rPr lang="en-US" sz="2800" dirty="0"/>
              <a:t>Back Page</a:t>
            </a:r>
          </a:p>
        </p:txBody>
      </p:sp>
      <p:sp>
        <p:nvSpPr>
          <p:cNvPr id="9" name="TextBox 8" descr="Purple box labeled &quot;Pages 110-111&quot;"/>
          <p:cNvSpPr txBox="1"/>
          <p:nvPr/>
        </p:nvSpPr>
        <p:spPr>
          <a:xfrm>
            <a:off x="1196170" y="1928098"/>
            <a:ext cx="1745150" cy="373142"/>
          </a:xfrm>
          <a:prstGeom prst="rect">
            <a:avLst/>
          </a:prstGeom>
          <a:solidFill>
            <a:srgbClr val="CCCCFF"/>
          </a:solidFill>
          <a:ln>
            <a:solidFill>
              <a:schemeClr val="tx1"/>
            </a:solidFill>
            <a:prstDash val="dash"/>
          </a:ln>
        </p:spPr>
        <p:txBody>
          <a:bodyPr wrap="square" rtlCol="0">
            <a:spAutoFit/>
          </a:bodyPr>
          <a:lstStyle/>
          <a:p>
            <a:r>
              <a:rPr lang="en-US" dirty="0"/>
              <a:t>Pages 110-111</a:t>
            </a:r>
          </a:p>
        </p:txBody>
      </p:sp>
    </p:spTree>
    <p:extLst>
      <p:ext uri="{BB962C8B-B14F-4D97-AF65-F5344CB8AC3E}">
        <p14:creationId xmlns:p14="http://schemas.microsoft.com/office/powerpoint/2010/main" val="250725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mtClean="0"/>
              <a:pPr/>
              <a:t>37</a:t>
            </a:fld>
            <a:endParaRPr lang="en-US" dirty="0"/>
          </a:p>
        </p:txBody>
      </p:sp>
      <p:sp>
        <p:nvSpPr>
          <p:cNvPr id="5" name="Title 4"/>
          <p:cNvSpPr>
            <a:spLocks noGrp="1"/>
          </p:cNvSpPr>
          <p:nvPr>
            <p:ph type="title"/>
          </p:nvPr>
        </p:nvSpPr>
        <p:spPr>
          <a:xfrm>
            <a:off x="5780382" y="187891"/>
            <a:ext cx="5573417" cy="457995"/>
          </a:xfrm>
        </p:spPr>
        <p:txBody>
          <a:bodyPr>
            <a:normAutofit/>
          </a:bodyPr>
          <a:lstStyle/>
          <a:p>
            <a:r>
              <a:rPr lang="en-US" sz="1800" b="1" dirty="0">
                <a:latin typeface="+mn-lt"/>
              </a:rPr>
              <a:t>Item 3</a:t>
            </a:r>
          </a:p>
        </p:txBody>
      </p:sp>
      <p:pic>
        <p:nvPicPr>
          <p:cNvPr id="7" name="Picture 6" descr="Screenshot of Item 3. Detailed information in the notes section.">
            <a:extLst>
              <a:ext uri="{FF2B5EF4-FFF2-40B4-BE49-F238E27FC236}">
                <a16:creationId xmlns:a16="http://schemas.microsoft.com/office/drawing/2014/main" id="{D0063225-FE01-4C6F-BB86-2FAB673DE75B}"/>
              </a:ext>
            </a:extLst>
          </p:cNvPr>
          <p:cNvPicPr>
            <a:picLocks noChangeAspect="1"/>
          </p:cNvPicPr>
          <p:nvPr/>
        </p:nvPicPr>
        <p:blipFill>
          <a:blip r:embed="rId3"/>
          <a:stretch>
            <a:fillRect/>
          </a:stretch>
        </p:blipFill>
        <p:spPr>
          <a:xfrm>
            <a:off x="5780383" y="645886"/>
            <a:ext cx="6198878" cy="3188985"/>
          </a:xfrm>
          <a:prstGeom prst="rect">
            <a:avLst/>
          </a:prstGeom>
          <a:ln>
            <a:solidFill>
              <a:schemeClr val="tx1"/>
            </a:solidFill>
          </a:ln>
        </p:spPr>
      </p:pic>
      <p:pic>
        <p:nvPicPr>
          <p:cNvPr id="12" name="Picture 11" descr="Screenshot of Section 2 Soggy Solutions. Detailed information in notes section."/>
          <p:cNvPicPr>
            <a:picLocks noChangeAspect="1"/>
          </p:cNvPicPr>
          <p:nvPr/>
        </p:nvPicPr>
        <p:blipFill>
          <a:blip r:embed="rId4"/>
          <a:stretch>
            <a:fillRect/>
          </a:stretch>
        </p:blipFill>
        <p:spPr>
          <a:xfrm>
            <a:off x="266701" y="299519"/>
            <a:ext cx="5311762" cy="4081982"/>
          </a:xfrm>
          <a:prstGeom prst="rect">
            <a:avLst/>
          </a:prstGeom>
          <a:ln w="12700">
            <a:solidFill>
              <a:schemeClr val="tx1"/>
            </a:solidFill>
          </a:ln>
        </p:spPr>
      </p:pic>
    </p:spTree>
    <p:extLst>
      <p:ext uri="{BB962C8B-B14F-4D97-AF65-F5344CB8AC3E}">
        <p14:creationId xmlns:p14="http://schemas.microsoft.com/office/powerpoint/2010/main" val="1599745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mtClean="0"/>
              <a:pPr/>
              <a:t>38</a:t>
            </a:fld>
            <a:endParaRPr lang="en-US" dirty="0"/>
          </a:p>
        </p:txBody>
      </p:sp>
      <p:sp>
        <p:nvSpPr>
          <p:cNvPr id="3" name="Title 2">
            <a:extLst>
              <a:ext uri="{FF2B5EF4-FFF2-40B4-BE49-F238E27FC236}">
                <a16:creationId xmlns:a16="http://schemas.microsoft.com/office/drawing/2014/main" id="{029BF93C-F5D1-4C23-961F-D2C020DFB21B}"/>
              </a:ext>
            </a:extLst>
          </p:cNvPr>
          <p:cNvSpPr>
            <a:spLocks noGrp="1"/>
          </p:cNvSpPr>
          <p:nvPr>
            <p:ph type="title"/>
          </p:nvPr>
        </p:nvSpPr>
        <p:spPr>
          <a:xfrm>
            <a:off x="2764325" y="1688317"/>
            <a:ext cx="872266" cy="280334"/>
          </a:xfrm>
        </p:spPr>
        <p:txBody>
          <a:bodyPr>
            <a:normAutofit fontScale="90000"/>
          </a:bodyPr>
          <a:lstStyle/>
          <a:p>
            <a:r>
              <a:rPr lang="en-US" sz="1800" b="1" dirty="0"/>
              <a:t>Item 3</a:t>
            </a:r>
          </a:p>
        </p:txBody>
      </p:sp>
      <p:pic>
        <p:nvPicPr>
          <p:cNvPr id="6" name="Picture 5" descr="Screenshot of correct answer for Item 3.&#10;1. The stream table allows all three solutions to be tested without waiting for heavy rainfall.&#10;2. The stream table tests all three solutions without affecting the environment around the ditch.&#10;3. The stream table allows students to collect data more quickly than testing with the real ditch. "/>
          <p:cNvPicPr>
            <a:picLocks noChangeAspect="1"/>
          </p:cNvPicPr>
          <p:nvPr/>
        </p:nvPicPr>
        <p:blipFill>
          <a:blip r:embed="rId3"/>
          <a:stretch>
            <a:fillRect/>
          </a:stretch>
        </p:blipFill>
        <p:spPr>
          <a:xfrm>
            <a:off x="2764325" y="2081577"/>
            <a:ext cx="6198878" cy="3197583"/>
          </a:xfrm>
          <a:prstGeom prst="rect">
            <a:avLst/>
          </a:prstGeom>
        </p:spPr>
      </p:pic>
    </p:spTree>
    <p:extLst>
      <p:ext uri="{BB962C8B-B14F-4D97-AF65-F5344CB8AC3E}">
        <p14:creationId xmlns:p14="http://schemas.microsoft.com/office/powerpoint/2010/main" val="3378512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mtClean="0"/>
              <a:pPr/>
              <a:t>39</a:t>
            </a:fld>
            <a:endParaRPr lang="en-US" dirty="0"/>
          </a:p>
        </p:txBody>
      </p:sp>
      <p:sp>
        <p:nvSpPr>
          <p:cNvPr id="3" name="Title 2">
            <a:extLst>
              <a:ext uri="{FF2B5EF4-FFF2-40B4-BE49-F238E27FC236}">
                <a16:creationId xmlns:a16="http://schemas.microsoft.com/office/drawing/2014/main" id="{74C7361D-71D6-41AB-B224-B6080AD281BD}"/>
              </a:ext>
            </a:extLst>
          </p:cNvPr>
          <p:cNvSpPr>
            <a:spLocks noGrp="1"/>
          </p:cNvSpPr>
          <p:nvPr>
            <p:ph type="title"/>
          </p:nvPr>
        </p:nvSpPr>
        <p:spPr>
          <a:xfrm>
            <a:off x="5863764" y="235153"/>
            <a:ext cx="1033631" cy="387910"/>
          </a:xfrm>
        </p:spPr>
        <p:txBody>
          <a:bodyPr>
            <a:normAutofit/>
          </a:bodyPr>
          <a:lstStyle/>
          <a:p>
            <a:r>
              <a:rPr lang="en-US" sz="1800" b="1" dirty="0"/>
              <a:t>Item 3</a:t>
            </a:r>
          </a:p>
        </p:txBody>
      </p:sp>
      <p:pic>
        <p:nvPicPr>
          <p:cNvPr id="13" name="Picture 12" descr="Screenshot of Item 3.&#10;Detailed information in notes section of slide 37">
            <a:extLst>
              <a:ext uri="{FF2B5EF4-FFF2-40B4-BE49-F238E27FC236}">
                <a16:creationId xmlns:a16="http://schemas.microsoft.com/office/drawing/2014/main" id="{C787B4E3-E6A4-4FAC-A061-A14F26F1E1DE}"/>
              </a:ext>
            </a:extLst>
          </p:cNvPr>
          <p:cNvPicPr>
            <a:picLocks noChangeAspect="1"/>
          </p:cNvPicPr>
          <p:nvPr/>
        </p:nvPicPr>
        <p:blipFill>
          <a:blip r:embed="rId3"/>
          <a:stretch>
            <a:fillRect/>
          </a:stretch>
        </p:blipFill>
        <p:spPr>
          <a:xfrm>
            <a:off x="5863764" y="660402"/>
            <a:ext cx="6198878" cy="3188985"/>
          </a:xfrm>
          <a:prstGeom prst="rect">
            <a:avLst/>
          </a:prstGeom>
          <a:ln>
            <a:solidFill>
              <a:schemeClr val="tx1"/>
            </a:solidFill>
          </a:ln>
        </p:spPr>
      </p:pic>
      <p:pic>
        <p:nvPicPr>
          <p:cNvPr id="5" name="Picture 4" descr="Screenshot of second page of 3-5 ETS1-2.1&#10;Detailed information in notes section of slide 36."/>
          <p:cNvPicPr>
            <a:picLocks noChangeAspect="1"/>
          </p:cNvPicPr>
          <p:nvPr/>
        </p:nvPicPr>
        <p:blipFill>
          <a:blip r:embed="rId4"/>
          <a:stretch>
            <a:fillRect/>
          </a:stretch>
        </p:blipFill>
        <p:spPr>
          <a:xfrm>
            <a:off x="404730" y="235153"/>
            <a:ext cx="5284993" cy="6501461"/>
          </a:xfrm>
          <a:prstGeom prst="rect">
            <a:avLst/>
          </a:prstGeom>
        </p:spPr>
      </p:pic>
      <p:sp>
        <p:nvSpPr>
          <p:cNvPr id="10" name="Rounded Rectangle 9" descr="Rectangle around the top section containing the item specification text."/>
          <p:cNvSpPr/>
          <p:nvPr/>
        </p:nvSpPr>
        <p:spPr>
          <a:xfrm>
            <a:off x="506776" y="429657"/>
            <a:ext cx="5143513" cy="2247441"/>
          </a:xfrm>
          <a:prstGeom prst="round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135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211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mtClean="0"/>
              <a:pPr/>
              <a:t>40</a:t>
            </a:fld>
            <a:endParaRPr lang="en-US" dirty="0"/>
          </a:p>
        </p:txBody>
      </p:sp>
      <p:sp>
        <p:nvSpPr>
          <p:cNvPr id="5" name="Title 4"/>
          <p:cNvSpPr>
            <a:spLocks noGrp="1"/>
          </p:cNvSpPr>
          <p:nvPr>
            <p:ph type="title"/>
          </p:nvPr>
        </p:nvSpPr>
        <p:spPr>
          <a:xfrm>
            <a:off x="5848498" y="550966"/>
            <a:ext cx="5505301" cy="411489"/>
          </a:xfrm>
        </p:spPr>
        <p:txBody>
          <a:bodyPr>
            <a:normAutofit/>
          </a:bodyPr>
          <a:lstStyle/>
          <a:p>
            <a:r>
              <a:rPr lang="en-US" sz="1800" b="1" dirty="0">
                <a:latin typeface="+mn-lt"/>
              </a:rPr>
              <a:t>Item 4</a:t>
            </a:r>
          </a:p>
        </p:txBody>
      </p:sp>
      <p:pic>
        <p:nvPicPr>
          <p:cNvPr id="8" name="Picture 7" descr="Screenshot of item 4 in Soggy Solutions.&#10;Detailed information in the notes section. "/>
          <p:cNvPicPr>
            <a:picLocks noChangeAspect="1"/>
          </p:cNvPicPr>
          <p:nvPr/>
        </p:nvPicPr>
        <p:blipFill>
          <a:blip r:embed="rId3"/>
          <a:stretch>
            <a:fillRect/>
          </a:stretch>
        </p:blipFill>
        <p:spPr>
          <a:xfrm>
            <a:off x="5948706" y="962455"/>
            <a:ext cx="6038850" cy="3657600"/>
          </a:xfrm>
          <a:prstGeom prst="rect">
            <a:avLst/>
          </a:prstGeom>
          <a:ln w="12700">
            <a:solidFill>
              <a:schemeClr val="tx1">
                <a:lumMod val="50000"/>
              </a:schemeClr>
            </a:solidFill>
          </a:ln>
        </p:spPr>
      </p:pic>
      <p:pic>
        <p:nvPicPr>
          <p:cNvPr id="6" name="Picture 5" descr="Screenshot of Section 3 - Soggy Solutions&#10;Detailed information in notes section."/>
          <p:cNvPicPr>
            <a:picLocks noChangeAspect="1"/>
          </p:cNvPicPr>
          <p:nvPr/>
        </p:nvPicPr>
        <p:blipFill>
          <a:blip r:embed="rId4"/>
          <a:stretch>
            <a:fillRect/>
          </a:stretch>
        </p:blipFill>
        <p:spPr>
          <a:xfrm>
            <a:off x="412750" y="550966"/>
            <a:ext cx="5306811" cy="3582847"/>
          </a:xfrm>
          <a:prstGeom prst="rect">
            <a:avLst/>
          </a:prstGeom>
          <a:ln w="12700">
            <a:solidFill>
              <a:schemeClr val="tx1">
                <a:lumMod val="50000"/>
              </a:schemeClr>
            </a:solidFill>
          </a:ln>
        </p:spPr>
      </p:pic>
    </p:spTree>
    <p:extLst>
      <p:ext uri="{BB962C8B-B14F-4D97-AF65-F5344CB8AC3E}">
        <p14:creationId xmlns:p14="http://schemas.microsoft.com/office/powerpoint/2010/main" val="41407036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mtClean="0"/>
              <a:pPr/>
              <a:t>41</a:t>
            </a:fld>
            <a:endParaRPr lang="en-US" dirty="0"/>
          </a:p>
        </p:txBody>
      </p:sp>
      <p:sp>
        <p:nvSpPr>
          <p:cNvPr id="5" name="Title 4"/>
          <p:cNvSpPr>
            <a:spLocks noGrp="1"/>
          </p:cNvSpPr>
          <p:nvPr>
            <p:ph type="title"/>
          </p:nvPr>
        </p:nvSpPr>
        <p:spPr>
          <a:xfrm>
            <a:off x="322262" y="0"/>
            <a:ext cx="1090808" cy="411489"/>
          </a:xfrm>
        </p:spPr>
        <p:txBody>
          <a:bodyPr>
            <a:normAutofit/>
          </a:bodyPr>
          <a:lstStyle/>
          <a:p>
            <a:r>
              <a:rPr lang="en-US" sz="1800" b="1" dirty="0">
                <a:latin typeface="+mn-lt"/>
              </a:rPr>
              <a:t>Item 4</a:t>
            </a:r>
          </a:p>
        </p:txBody>
      </p:sp>
      <p:pic>
        <p:nvPicPr>
          <p:cNvPr id="7" name="Picture 6" descr="Screenshot of Item 4 sample answer if the student chose &quot;Dig a ditch deeper&quot;&#10;&quot;Although the ditch takes the most time to install, the ditch lasts longer than the sandbags but not as long as a gate. The ditch costs more than the sandbags but less than the gate."/>
          <p:cNvPicPr>
            <a:picLocks noChangeAspect="1"/>
          </p:cNvPicPr>
          <p:nvPr/>
        </p:nvPicPr>
        <p:blipFill>
          <a:blip r:embed="rId3"/>
          <a:stretch>
            <a:fillRect/>
          </a:stretch>
        </p:blipFill>
        <p:spPr>
          <a:xfrm>
            <a:off x="322262" y="468312"/>
            <a:ext cx="4943475" cy="2933700"/>
          </a:xfrm>
          <a:prstGeom prst="rect">
            <a:avLst/>
          </a:prstGeom>
          <a:ln w="12700">
            <a:solidFill>
              <a:schemeClr val="tx1">
                <a:lumMod val="50000"/>
              </a:schemeClr>
            </a:solidFill>
          </a:ln>
        </p:spPr>
      </p:pic>
      <p:pic>
        <p:nvPicPr>
          <p:cNvPr id="11" name="Picture 10" descr="Screenshot of Item 4 sample answer if the student chose &quot;Add a gate&quot;&#10;&quot;The gate had the highest cost and the middle amount of time to build but lasts the longest of any solution.&quot;"/>
          <p:cNvPicPr>
            <a:picLocks noChangeAspect="1"/>
          </p:cNvPicPr>
          <p:nvPr/>
        </p:nvPicPr>
        <p:blipFill>
          <a:blip r:embed="rId4"/>
          <a:stretch>
            <a:fillRect/>
          </a:stretch>
        </p:blipFill>
        <p:spPr>
          <a:xfrm>
            <a:off x="6021358" y="468312"/>
            <a:ext cx="5329555" cy="2933700"/>
          </a:xfrm>
          <a:prstGeom prst="rect">
            <a:avLst/>
          </a:prstGeom>
          <a:ln>
            <a:solidFill>
              <a:schemeClr val="tx1">
                <a:lumMod val="50000"/>
              </a:schemeClr>
            </a:solidFill>
          </a:ln>
        </p:spPr>
      </p:pic>
      <p:pic>
        <p:nvPicPr>
          <p:cNvPr id="10" name="Picture 9" descr="Screenshot of Item 4 sample answer if the student chose &quot;Place sandbags&quot;&#10;&quot;The sand bags are faster and cheaper to install than the other two solutions but don't last as long."/>
          <p:cNvPicPr>
            <a:picLocks noChangeAspect="1"/>
          </p:cNvPicPr>
          <p:nvPr/>
        </p:nvPicPr>
        <p:blipFill>
          <a:blip r:embed="rId5"/>
          <a:stretch>
            <a:fillRect/>
          </a:stretch>
        </p:blipFill>
        <p:spPr>
          <a:xfrm>
            <a:off x="3309696" y="3500992"/>
            <a:ext cx="5057775" cy="3152775"/>
          </a:xfrm>
          <a:prstGeom prst="rect">
            <a:avLst/>
          </a:prstGeom>
          <a:ln w="12700">
            <a:solidFill>
              <a:schemeClr val="tx1">
                <a:lumMod val="50000"/>
              </a:schemeClr>
            </a:solidFill>
          </a:ln>
        </p:spPr>
      </p:pic>
    </p:spTree>
    <p:extLst>
      <p:ext uri="{BB962C8B-B14F-4D97-AF65-F5344CB8AC3E}">
        <p14:creationId xmlns:p14="http://schemas.microsoft.com/office/powerpoint/2010/main" val="1568531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FAB73BC-B049-4115-A692-8D63A059BFB8}" type="slidenum">
              <a:rPr lang="en-US" smtClean="0"/>
              <a:pPr/>
              <a:t>42</a:t>
            </a:fld>
            <a:endParaRPr lang="en-US" dirty="0"/>
          </a:p>
        </p:txBody>
      </p:sp>
      <p:sp>
        <p:nvSpPr>
          <p:cNvPr id="8" name="Title 7"/>
          <p:cNvSpPr>
            <a:spLocks noGrp="1"/>
          </p:cNvSpPr>
          <p:nvPr>
            <p:ph type="title"/>
          </p:nvPr>
        </p:nvSpPr>
        <p:spPr>
          <a:xfrm>
            <a:off x="5982345" y="235153"/>
            <a:ext cx="1107388" cy="466881"/>
          </a:xfrm>
        </p:spPr>
        <p:txBody>
          <a:bodyPr>
            <a:normAutofit/>
          </a:bodyPr>
          <a:lstStyle/>
          <a:p>
            <a:r>
              <a:rPr lang="en-US" sz="1800" b="1" dirty="0">
                <a:latin typeface="+mn-lt"/>
              </a:rPr>
              <a:t>Item 4</a:t>
            </a:r>
          </a:p>
        </p:txBody>
      </p:sp>
      <p:pic>
        <p:nvPicPr>
          <p:cNvPr id="12" name="Picture 11" descr="Screenshot of Item 4. Detailed information in notes section in slide 40"/>
          <p:cNvPicPr>
            <a:picLocks noChangeAspect="1"/>
          </p:cNvPicPr>
          <p:nvPr/>
        </p:nvPicPr>
        <p:blipFill>
          <a:blip r:embed="rId3"/>
          <a:stretch>
            <a:fillRect/>
          </a:stretch>
        </p:blipFill>
        <p:spPr>
          <a:xfrm>
            <a:off x="5982345" y="702033"/>
            <a:ext cx="5751631" cy="3483638"/>
          </a:xfrm>
          <a:prstGeom prst="rect">
            <a:avLst/>
          </a:prstGeom>
          <a:ln w="12700">
            <a:solidFill>
              <a:schemeClr val="tx1">
                <a:lumMod val="50000"/>
              </a:schemeClr>
            </a:solidFill>
          </a:ln>
        </p:spPr>
      </p:pic>
      <p:pic>
        <p:nvPicPr>
          <p:cNvPr id="5" name="Picture 4" descr="Screenshot of second page of 3-5 ETS1-2. Detailed information in notes section of slide 36. "/>
          <p:cNvPicPr>
            <a:picLocks noChangeAspect="1"/>
          </p:cNvPicPr>
          <p:nvPr/>
        </p:nvPicPr>
        <p:blipFill>
          <a:blip r:embed="rId4"/>
          <a:stretch>
            <a:fillRect/>
          </a:stretch>
        </p:blipFill>
        <p:spPr>
          <a:xfrm>
            <a:off x="524015" y="235153"/>
            <a:ext cx="5144145" cy="6328194"/>
          </a:xfrm>
          <a:prstGeom prst="rect">
            <a:avLst/>
          </a:prstGeom>
        </p:spPr>
      </p:pic>
      <p:sp>
        <p:nvSpPr>
          <p:cNvPr id="10" name="Rounded Rectangle 9" descr="Rectangle around the top section containing the item specification text."/>
          <p:cNvSpPr/>
          <p:nvPr/>
        </p:nvSpPr>
        <p:spPr>
          <a:xfrm>
            <a:off x="572877" y="407624"/>
            <a:ext cx="5046422" cy="2189730"/>
          </a:xfrm>
          <a:prstGeom prst="roundRect">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5213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FAB73BC-B049-4115-A692-8D63A059BFB8}" type="slidenum">
              <a:rPr lang="en-US" sz="1400" smtClean="0">
                <a:solidFill>
                  <a:schemeClr val="bg1"/>
                </a:solidFill>
                <a:latin typeface="Segoe UI" panose="020B0502040204020203" pitchFamily="34" charset="0"/>
                <a:cs typeface="Segoe UI" panose="020B0502040204020203" pitchFamily="34" charset="0"/>
              </a:rPr>
              <a:pPr/>
              <a:t>43</a:t>
            </a:fld>
            <a:endParaRPr lang="en-US" dirty="0">
              <a:solidFill>
                <a:schemeClr val="bg1"/>
              </a:solidFill>
              <a:latin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a:bodyPr>
          <a:lstStyle/>
          <a:p>
            <a:r>
              <a:rPr lang="en-US" sz="6600" dirty="0"/>
              <a:t>Vocabulary Terms</a:t>
            </a:r>
          </a:p>
        </p:txBody>
      </p:sp>
    </p:spTree>
    <p:extLst>
      <p:ext uri="{BB962C8B-B14F-4D97-AF65-F5344CB8AC3E}">
        <p14:creationId xmlns:p14="http://schemas.microsoft.com/office/powerpoint/2010/main" val="10917680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4FAB73BC-B049-4115-A692-8D63A059BFB8}" type="slidenum">
              <a:rPr lang="en-US" smtClean="0"/>
              <a:pPr/>
              <a:t>44</a:t>
            </a:fld>
            <a:endParaRPr lang="en-US" dirty="0"/>
          </a:p>
        </p:txBody>
      </p:sp>
      <p:sp>
        <p:nvSpPr>
          <p:cNvPr id="2" name="Title 1"/>
          <p:cNvSpPr>
            <a:spLocks noGrp="1"/>
          </p:cNvSpPr>
          <p:nvPr>
            <p:ph type="title"/>
          </p:nvPr>
        </p:nvSpPr>
        <p:spPr>
          <a:xfrm>
            <a:off x="292383" y="715854"/>
            <a:ext cx="2939332" cy="3430261"/>
          </a:xfrm>
        </p:spPr>
        <p:txBody>
          <a:bodyPr>
            <a:normAutofit/>
          </a:bodyPr>
          <a:lstStyle/>
          <a:p>
            <a:r>
              <a:rPr lang="en-US" dirty="0"/>
              <a:t>Expected </a:t>
            </a:r>
            <a:br>
              <a:rPr lang="en-US" dirty="0"/>
            </a:br>
            <a:r>
              <a:rPr lang="en-US" dirty="0"/>
              <a:t>SEP, DCI, </a:t>
            </a:r>
            <a:br>
              <a:rPr lang="en-US" dirty="0"/>
            </a:br>
            <a:r>
              <a:rPr lang="en-US" dirty="0"/>
              <a:t>and CCC </a:t>
            </a:r>
            <a:br>
              <a:rPr lang="en-US" dirty="0"/>
            </a:br>
            <a:r>
              <a:rPr lang="en-US" dirty="0"/>
              <a:t>Vocabulary </a:t>
            </a:r>
            <a:br>
              <a:rPr lang="en-US" dirty="0"/>
            </a:br>
            <a:endParaRPr lang="en-US" dirty="0"/>
          </a:p>
        </p:txBody>
      </p:sp>
      <p:pic>
        <p:nvPicPr>
          <p:cNvPr id="7" name="Picture 6" descr="Screenshot of vocabulary. Detailed information in notes section."/>
          <p:cNvPicPr>
            <a:picLocks noChangeAspect="1"/>
          </p:cNvPicPr>
          <p:nvPr/>
        </p:nvPicPr>
        <p:blipFill>
          <a:blip r:embed="rId3"/>
          <a:stretch>
            <a:fillRect/>
          </a:stretch>
        </p:blipFill>
        <p:spPr>
          <a:xfrm>
            <a:off x="3327857" y="866546"/>
            <a:ext cx="8407891" cy="4816642"/>
          </a:xfrm>
          <a:prstGeom prst="rect">
            <a:avLst/>
          </a:prstGeom>
          <a:ln w="12700">
            <a:solidFill>
              <a:schemeClr val="tx1">
                <a:lumMod val="50000"/>
              </a:schemeClr>
            </a:solidFill>
          </a:ln>
        </p:spPr>
      </p:pic>
      <p:sp>
        <p:nvSpPr>
          <p:cNvPr id="8" name="TextBox 7" descr="Purple box labeled &quot;Pages 114-115&quot;"/>
          <p:cNvSpPr txBox="1"/>
          <p:nvPr/>
        </p:nvSpPr>
        <p:spPr>
          <a:xfrm>
            <a:off x="549988" y="3580424"/>
            <a:ext cx="1698649" cy="369332"/>
          </a:xfrm>
          <a:prstGeom prst="rect">
            <a:avLst/>
          </a:prstGeom>
          <a:solidFill>
            <a:srgbClr val="CCCCFF"/>
          </a:solidFill>
          <a:ln>
            <a:solidFill>
              <a:schemeClr val="tx1"/>
            </a:solidFill>
            <a:prstDash val="dash"/>
          </a:ln>
        </p:spPr>
        <p:txBody>
          <a:bodyPr wrap="square" rtlCol="0">
            <a:spAutoFit/>
          </a:bodyPr>
          <a:lstStyle/>
          <a:p>
            <a:r>
              <a:rPr lang="en-US" dirty="0"/>
              <a:t>Pages 114-115</a:t>
            </a:r>
          </a:p>
        </p:txBody>
      </p:sp>
    </p:spTree>
    <p:extLst>
      <p:ext uri="{BB962C8B-B14F-4D97-AF65-F5344CB8AC3E}">
        <p14:creationId xmlns:p14="http://schemas.microsoft.com/office/powerpoint/2010/main" val="39563260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743200"/>
            <a:ext cx="3932237" cy="817582"/>
          </a:xfrm>
        </p:spPr>
        <p:txBody>
          <a:bodyPr>
            <a:normAutofit/>
          </a:bodyPr>
          <a:lstStyle/>
          <a:p>
            <a:pPr algn="ctr"/>
            <a:r>
              <a:rPr lang="en-US" sz="4400" dirty="0"/>
              <a:t>Q&amp;A</a:t>
            </a:r>
          </a:p>
        </p:txBody>
      </p:sp>
      <p:pic>
        <p:nvPicPr>
          <p:cNvPr id="8" name="Picture 7" descr="Question Mark by norbert79 on Deviant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548" y="710005"/>
            <a:ext cx="5206701" cy="5206701"/>
          </a:xfrm>
          <a:prstGeom prst="rect">
            <a:avLst/>
          </a:prstGeom>
        </p:spPr>
      </p:pic>
    </p:spTree>
    <p:extLst>
      <p:ext uri="{BB962C8B-B14F-4D97-AF65-F5344CB8AC3E}">
        <p14:creationId xmlns:p14="http://schemas.microsoft.com/office/powerpoint/2010/main" val="35488947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FAB73BC-B049-4115-A692-8D63A059BFB8}" type="slidenum">
              <a:rPr lang="en-US" sz="1400" smtClean="0">
                <a:solidFill>
                  <a:schemeClr val="bg1"/>
                </a:solidFill>
                <a:latin typeface="Segoe UI" panose="020B0502040204020203" pitchFamily="34" charset="0"/>
                <a:cs typeface="Segoe UI" panose="020B0502040204020203" pitchFamily="34" charset="0"/>
              </a:rPr>
              <a:pPr/>
              <a:t>46</a:t>
            </a:fld>
            <a:endParaRPr lang="en-US" sz="1400" dirty="0">
              <a:solidFill>
                <a:schemeClr val="bg1"/>
              </a:solidFill>
              <a:latin typeface="Segoe UI" panose="020B0502040204020203" pitchFamily="34" charset="0"/>
              <a:cs typeface="Segoe UI" panose="020B0502040204020203" pitchFamily="34" charset="0"/>
            </a:endParaRPr>
          </a:p>
        </p:txBody>
      </p:sp>
      <p:sp>
        <p:nvSpPr>
          <p:cNvPr id="2" name="Title 1"/>
          <p:cNvSpPr>
            <a:spLocks noGrp="1"/>
          </p:cNvSpPr>
          <p:nvPr>
            <p:ph type="title"/>
          </p:nvPr>
        </p:nvSpPr>
        <p:spPr/>
        <p:txBody>
          <a:bodyPr>
            <a:normAutofit/>
          </a:bodyPr>
          <a:lstStyle/>
          <a:p>
            <a:r>
              <a:rPr lang="en-US" sz="6600" dirty="0"/>
              <a:t>Reminders &amp; Wrap up</a:t>
            </a:r>
          </a:p>
        </p:txBody>
      </p:sp>
    </p:spTree>
    <p:extLst>
      <p:ext uri="{BB962C8B-B14F-4D97-AF65-F5344CB8AC3E}">
        <p14:creationId xmlns:p14="http://schemas.microsoft.com/office/powerpoint/2010/main" val="7524816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p:txBody>
          <a:bodyPr/>
          <a:lstStyle/>
          <a:p>
            <a:fld id="{4FAB73BC-B049-4115-A692-8D63A059BFB8}" type="slidenum">
              <a:rPr lang="en-US" sz="1400" smtClean="0"/>
              <a:pPr/>
              <a:t>47</a:t>
            </a:fld>
            <a:endParaRPr lang="en-US" sz="1400" dirty="0"/>
          </a:p>
        </p:txBody>
      </p:sp>
      <p:sp>
        <p:nvSpPr>
          <p:cNvPr id="2" name="Title 1"/>
          <p:cNvSpPr>
            <a:spLocks noGrp="1"/>
          </p:cNvSpPr>
          <p:nvPr>
            <p:ph type="title"/>
          </p:nvPr>
        </p:nvSpPr>
        <p:spPr/>
        <p:txBody>
          <a:bodyPr/>
          <a:lstStyle/>
          <a:p>
            <a:r>
              <a:rPr lang="en-US" dirty="0"/>
              <a:t>Where to find the materials</a:t>
            </a:r>
          </a:p>
        </p:txBody>
      </p:sp>
      <p:sp>
        <p:nvSpPr>
          <p:cNvPr id="3" name="Content Placeholder 2"/>
          <p:cNvSpPr>
            <a:spLocks noGrp="1"/>
          </p:cNvSpPr>
          <p:nvPr>
            <p:ph idx="1"/>
          </p:nvPr>
        </p:nvSpPr>
        <p:spPr/>
        <p:txBody>
          <a:bodyPr>
            <a:normAutofit fontScale="92500" lnSpcReduction="20000"/>
          </a:bodyPr>
          <a:lstStyle/>
          <a:p>
            <a:r>
              <a:rPr lang="en-US" sz="2800" dirty="0"/>
              <a:t>WCAS Educator Resources Webpage</a:t>
            </a:r>
          </a:p>
          <a:p>
            <a:pPr marL="231775" indent="0">
              <a:buNone/>
            </a:pPr>
            <a:r>
              <a:rPr lang="en-US" sz="2800" dirty="0">
                <a:hlinkClick r:id="rId3"/>
              </a:rPr>
              <a:t>https://www.k12.wa.us/student-success/testing/state-testing-overview/washington-comprehensive-assessment-science/wcas-educator-resources</a:t>
            </a:r>
            <a:endParaRPr lang="en-US" sz="2800" dirty="0"/>
          </a:p>
          <a:p>
            <a:endParaRPr lang="en-US" sz="2800" dirty="0"/>
          </a:p>
          <a:p>
            <a:pPr lvl="1">
              <a:buFont typeface="Arial" panose="020B0604020202020204" pitchFamily="34" charset="0"/>
              <a:buChar char="•"/>
            </a:pPr>
            <a:r>
              <a:rPr lang="en-US" sz="2600" dirty="0"/>
              <a:t>Presentation slides with script </a:t>
            </a:r>
            <a:r>
              <a:rPr lang="en-US" sz="2600" dirty="0">
                <a:solidFill>
                  <a:srgbClr val="FF0000"/>
                </a:solidFill>
              </a:rPr>
              <a:t>1 week out</a:t>
            </a:r>
          </a:p>
          <a:p>
            <a:pPr lvl="1">
              <a:buFont typeface="Arial" panose="020B0604020202020204" pitchFamily="34" charset="0"/>
              <a:buChar char="•"/>
            </a:pPr>
            <a:r>
              <a:rPr lang="en-US" sz="2600" dirty="0"/>
              <a:t>FAQ document with answers to Chat questions </a:t>
            </a:r>
            <a:r>
              <a:rPr lang="en-US" sz="2600" dirty="0">
                <a:solidFill>
                  <a:srgbClr val="FF0000"/>
                </a:solidFill>
              </a:rPr>
              <a:t>1 week out</a:t>
            </a:r>
          </a:p>
          <a:p>
            <a:pPr lvl="1">
              <a:buFont typeface="Arial" panose="020B0604020202020204" pitchFamily="34" charset="0"/>
              <a:buChar char="•"/>
            </a:pPr>
            <a:r>
              <a:rPr lang="en-US" sz="2600" dirty="0"/>
              <a:t>Webinar recording </a:t>
            </a:r>
            <a:r>
              <a:rPr lang="en-US" sz="2600" dirty="0">
                <a:solidFill>
                  <a:srgbClr val="FF0000"/>
                </a:solidFill>
              </a:rPr>
              <a:t>2 weeks out</a:t>
            </a:r>
          </a:p>
          <a:p>
            <a:pPr lvl="1">
              <a:buFont typeface="Arial" panose="020B0604020202020204" pitchFamily="34" charset="0"/>
              <a:buChar char="•"/>
            </a:pPr>
            <a:endParaRPr lang="en-US" sz="2600" dirty="0">
              <a:solidFill>
                <a:srgbClr val="FF0000"/>
              </a:solidFill>
            </a:endParaRPr>
          </a:p>
          <a:p>
            <a:r>
              <a:rPr lang="en-US" sz="3200" dirty="0" err="1"/>
              <a:t>pdEnroller</a:t>
            </a:r>
            <a:r>
              <a:rPr lang="en-US" sz="3200" dirty="0"/>
              <a:t> </a:t>
            </a:r>
          </a:p>
          <a:p>
            <a:pPr marL="0" indent="231775">
              <a:buNone/>
            </a:pPr>
            <a:r>
              <a:rPr lang="en-US" dirty="0">
                <a:hlinkClick r:id="rId4"/>
              </a:rPr>
              <a:t>https://www.pdenroller.org/</a:t>
            </a:r>
            <a:endParaRPr lang="en-US" dirty="0"/>
          </a:p>
          <a:p>
            <a:pPr lvl="1">
              <a:buFont typeface="Arial" panose="020B0604020202020204" pitchFamily="34" charset="0"/>
              <a:buChar char="•"/>
            </a:pPr>
            <a:endParaRPr lang="en-US" sz="2600" dirty="0">
              <a:solidFill>
                <a:srgbClr val="FF0000"/>
              </a:solidFill>
            </a:endParaRPr>
          </a:p>
        </p:txBody>
      </p:sp>
    </p:spTree>
    <p:extLst>
      <p:ext uri="{BB962C8B-B14F-4D97-AF65-F5344CB8AC3E}">
        <p14:creationId xmlns:p14="http://schemas.microsoft.com/office/powerpoint/2010/main" val="14694694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4FAB73BC-B049-4115-A692-8D63A059BFB8}" type="slidenum">
              <a:rPr lang="en-US" sz="1400" smtClean="0"/>
              <a:pPr/>
              <a:t>48</a:t>
            </a:fld>
            <a:endParaRPr lang="en-US" sz="1400" dirty="0"/>
          </a:p>
        </p:txBody>
      </p:sp>
      <p:sp>
        <p:nvSpPr>
          <p:cNvPr id="2" name="Title 1"/>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5315430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9D3D9A-A259-44CB-926C-2E63A0FA66E4}"/>
              </a:ext>
            </a:extLst>
          </p:cNvPr>
          <p:cNvSpPr>
            <a:spLocks noGrp="1"/>
          </p:cNvSpPr>
          <p:nvPr>
            <p:ph type="sldNum" sz="quarter" idx="4"/>
          </p:nvPr>
        </p:nvSpPr>
        <p:spPr/>
        <p:txBody>
          <a:bodyPr/>
          <a:lstStyle/>
          <a:p>
            <a:fld id="{65248FEF-978F-4B24-93F3-B987601DAD06}" type="slidenum">
              <a:rPr lang="en-US" smtClean="0"/>
              <a:pPr/>
              <a:t>49</a:t>
            </a:fld>
            <a:endParaRPr lang="en-US"/>
          </a:p>
        </p:txBody>
      </p:sp>
      <p:sp>
        <p:nvSpPr>
          <p:cNvPr id="2" name="Date Placeholder 1">
            <a:extLst>
              <a:ext uri="{FF2B5EF4-FFF2-40B4-BE49-F238E27FC236}">
                <a16:creationId xmlns:a16="http://schemas.microsoft.com/office/drawing/2014/main" id="{B92D8D12-CA32-474E-A99B-ED6E5921E71F}"/>
              </a:ext>
            </a:extLst>
          </p:cNvPr>
          <p:cNvSpPr>
            <a:spLocks noGrp="1"/>
          </p:cNvSpPr>
          <p:nvPr>
            <p:ph type="dt" sz="half" idx="10"/>
          </p:nvPr>
        </p:nvSpPr>
        <p:spPr/>
        <p:txBody>
          <a:bodyPr/>
          <a:lstStyle/>
          <a:p>
            <a:pPr algn="ctr"/>
            <a:r>
              <a:rPr lang="en-US"/>
              <a:t>1/10/2020</a:t>
            </a:r>
            <a:endParaRPr lang="en-US" dirty="0"/>
          </a:p>
        </p:txBody>
      </p:sp>
      <p:sp>
        <p:nvSpPr>
          <p:cNvPr id="3" name="Footer Placeholder 2">
            <a:extLst>
              <a:ext uri="{FF2B5EF4-FFF2-40B4-BE49-F238E27FC236}">
                <a16:creationId xmlns:a16="http://schemas.microsoft.com/office/drawing/2014/main" id="{F5A5BEB3-33E0-41B9-9F08-8BCD79C6BBC9}"/>
              </a:ext>
            </a:extLst>
          </p:cNvPr>
          <p:cNvSpPr>
            <a:spLocks noGrp="1"/>
          </p:cNvSpPr>
          <p:nvPr>
            <p:ph type="ftr" sz="quarter" idx="3"/>
          </p:nvPr>
        </p:nvSpPr>
        <p:spPr/>
        <p:txBody>
          <a:bodyPr/>
          <a:lstStyle/>
          <a:p>
            <a:pPr algn="r"/>
            <a:r>
              <a:rPr lang="en-US"/>
              <a:t>Assessment and Student Information</a:t>
            </a:r>
            <a:endParaRPr lang="en-US" dirty="0"/>
          </a:p>
        </p:txBody>
      </p:sp>
    </p:spTree>
    <p:extLst>
      <p:ext uri="{BB962C8B-B14F-4D97-AF65-F5344CB8AC3E}">
        <p14:creationId xmlns:p14="http://schemas.microsoft.com/office/powerpoint/2010/main" val="1071371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p:txBody>
          <a:bodyPr/>
          <a:lstStyle/>
          <a:p>
            <a:fld id="{4FAB73BC-B049-4115-A692-8D63A059BFB8}" type="slidenum">
              <a:rPr lang="en-US" sz="1400" smtClean="0"/>
              <a:pPr/>
              <a:t>5</a:t>
            </a:fld>
            <a:endParaRPr lang="en-US" sz="1400" dirty="0"/>
          </a:p>
        </p:txBody>
      </p:sp>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1097280" y="1889372"/>
            <a:ext cx="10058400" cy="3616603"/>
          </a:xfrm>
        </p:spPr>
        <p:txBody>
          <a:bodyPr>
            <a:normAutofit/>
          </a:bodyPr>
          <a:lstStyle/>
          <a:p>
            <a:r>
              <a:rPr lang="en-US" sz="2800" dirty="0"/>
              <a:t>Share the design and development of the Grade 5 WCAS </a:t>
            </a:r>
          </a:p>
          <a:p>
            <a:r>
              <a:rPr lang="en-US" sz="2800" dirty="0"/>
              <a:t>Share how Grade 5 WCAS items are aligned to and assess the </a:t>
            </a:r>
            <a:r>
              <a:rPr lang="en-US" sz="2800" i="1" dirty="0"/>
              <a:t>2013 Washington State K-12 Science Learning Standards</a:t>
            </a:r>
            <a:r>
              <a:rPr lang="en-US" sz="2800" dirty="0"/>
              <a:t> which are the </a:t>
            </a:r>
            <a:r>
              <a:rPr lang="en-US" sz="2800" i="1" dirty="0"/>
              <a:t>Next Generation Science Standards</a:t>
            </a:r>
            <a:r>
              <a:rPr lang="en-US" sz="2800" dirty="0"/>
              <a:t>, or </a:t>
            </a:r>
            <a:r>
              <a:rPr lang="en-US" sz="2800" i="1" dirty="0"/>
              <a:t>NGSS</a:t>
            </a:r>
            <a:r>
              <a:rPr lang="en-US" sz="2800" dirty="0"/>
              <a:t>. </a:t>
            </a:r>
          </a:p>
          <a:p>
            <a:endParaRPr lang="en-US" sz="2800" dirty="0"/>
          </a:p>
        </p:txBody>
      </p:sp>
      <p:sp>
        <p:nvSpPr>
          <p:cNvPr id="5" name="TextBox 4"/>
          <p:cNvSpPr txBox="1"/>
          <p:nvPr/>
        </p:nvSpPr>
        <p:spPr>
          <a:xfrm>
            <a:off x="8506515" y="617809"/>
            <a:ext cx="3048175" cy="646331"/>
          </a:xfrm>
          <a:prstGeom prst="rect">
            <a:avLst/>
          </a:prstGeom>
          <a:noFill/>
        </p:spPr>
        <p:txBody>
          <a:bodyPr wrap="square" rtlCol="0">
            <a:spAutoFit/>
          </a:bodyPr>
          <a:lstStyle/>
          <a:p>
            <a:r>
              <a:rPr lang="en-US" sz="900" dirty="0">
                <a:solidFill>
                  <a:srgbClr val="FFFFFF"/>
                </a:solidFill>
              </a:rPr>
              <a:t>This presentation contains a script in the notes section. If you are accessing this information with a screen reader, be sure you are reading the notes section as well as the text contained in the slides.</a:t>
            </a:r>
          </a:p>
        </p:txBody>
      </p:sp>
    </p:spTree>
    <p:extLst>
      <p:ext uri="{BB962C8B-B14F-4D97-AF65-F5344CB8AC3E}">
        <p14:creationId xmlns:p14="http://schemas.microsoft.com/office/powerpoint/2010/main" val="3673044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p:txBody>
          <a:bodyPr/>
          <a:lstStyle/>
          <a:p>
            <a:fld id="{4FAB73BC-B049-4115-A692-8D63A059BFB8}" type="slidenum">
              <a:rPr lang="en-US" sz="1400" smtClean="0"/>
              <a:pPr/>
              <a:t>6</a:t>
            </a:fld>
            <a:endParaRPr lang="en-US" sz="1400" dirty="0"/>
          </a:p>
        </p:txBody>
      </p:sp>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1097280" y="1845734"/>
            <a:ext cx="10058400" cy="4045112"/>
          </a:xfrm>
        </p:spPr>
        <p:txBody>
          <a:bodyPr>
            <a:normAutofit lnSpcReduction="10000"/>
          </a:bodyPr>
          <a:lstStyle/>
          <a:p>
            <a:r>
              <a:rPr lang="en-US" sz="2600" dirty="0"/>
              <a:t>Dawn Cope—Science Assessment Lead</a:t>
            </a:r>
          </a:p>
          <a:p>
            <a:pPr lvl="1"/>
            <a:r>
              <a:rPr lang="en-US" sz="2200" dirty="0">
                <a:hlinkClick r:id="rId3"/>
              </a:rPr>
              <a:t>dawn.cope@k12.wa.us</a:t>
            </a:r>
            <a:endParaRPr lang="en-US" sz="2200" dirty="0"/>
          </a:p>
          <a:p>
            <a:r>
              <a:rPr lang="en-US" sz="2600" dirty="0"/>
              <a:t>Jacob Parikh—Science Assessment Specialist</a:t>
            </a:r>
          </a:p>
          <a:p>
            <a:pPr lvl="1"/>
            <a:r>
              <a:rPr lang="en-US" sz="2200" dirty="0">
                <a:hlinkClick r:id="rId4"/>
              </a:rPr>
              <a:t>jacob.parikh@k12.wa.us</a:t>
            </a:r>
            <a:r>
              <a:rPr lang="en-US" sz="2200" dirty="0"/>
              <a:t> </a:t>
            </a:r>
          </a:p>
          <a:p>
            <a:r>
              <a:rPr lang="en-US" sz="2600" dirty="0"/>
              <a:t>Korey Peterson—Science Assessment Specialist</a:t>
            </a:r>
          </a:p>
          <a:p>
            <a:pPr lvl="1"/>
            <a:r>
              <a:rPr lang="en-US" sz="2200" dirty="0">
                <a:hlinkClick r:id="rId5"/>
              </a:rPr>
              <a:t>korey.peterson@k12.wa.us</a:t>
            </a:r>
            <a:r>
              <a:rPr lang="en-US" sz="2200" dirty="0"/>
              <a:t> </a:t>
            </a:r>
            <a:endParaRPr lang="en-US" dirty="0"/>
          </a:p>
          <a:p>
            <a:r>
              <a:rPr lang="en-US" sz="2600" dirty="0"/>
              <a:t>Jessica Cole—Program Specialist </a:t>
            </a:r>
          </a:p>
          <a:p>
            <a:pPr lvl="1"/>
            <a:r>
              <a:rPr lang="en-US" sz="2200" dirty="0">
                <a:hlinkClick r:id="rId6"/>
              </a:rPr>
              <a:t>jessica.cole@k12.wa.us</a:t>
            </a:r>
            <a:r>
              <a:rPr lang="en-US" sz="2200" dirty="0"/>
              <a:t> </a:t>
            </a:r>
            <a:endParaRPr lang="en-US" sz="2800" dirty="0"/>
          </a:p>
          <a:p>
            <a:r>
              <a:rPr lang="en-US" sz="2600" dirty="0"/>
              <a:t>General e-mail account</a:t>
            </a:r>
          </a:p>
          <a:p>
            <a:pPr lvl="1"/>
            <a:r>
              <a:rPr lang="en-US" sz="2200" dirty="0">
                <a:hlinkClick r:id="rId7"/>
              </a:rPr>
              <a:t>science@k12.wa.us</a:t>
            </a:r>
            <a:endParaRPr lang="en-US" sz="2200" dirty="0"/>
          </a:p>
          <a:p>
            <a:pPr lvl="1"/>
            <a:endParaRPr lang="en-US" sz="2000" dirty="0"/>
          </a:p>
        </p:txBody>
      </p:sp>
    </p:spTree>
    <p:extLst>
      <p:ext uri="{BB962C8B-B14F-4D97-AF65-F5344CB8AC3E}">
        <p14:creationId xmlns:p14="http://schemas.microsoft.com/office/powerpoint/2010/main" val="171403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4FAB73BC-B049-4115-A692-8D63A059BFB8}" type="slidenum">
              <a:rPr lang="en-US" sz="1400" smtClean="0"/>
              <a:pPr/>
              <a:t>7</a:t>
            </a:fld>
            <a:endParaRPr lang="en-US" sz="1400" dirty="0"/>
          </a:p>
        </p:txBody>
      </p:sp>
      <p:sp>
        <p:nvSpPr>
          <p:cNvPr id="2" name="Title 1"/>
          <p:cNvSpPr>
            <a:spLocks noGrp="1"/>
          </p:cNvSpPr>
          <p:nvPr>
            <p:ph type="title"/>
          </p:nvPr>
        </p:nvSpPr>
        <p:spPr>
          <a:xfrm>
            <a:off x="125730" y="80863"/>
            <a:ext cx="5354179" cy="1450757"/>
          </a:xfrm>
        </p:spPr>
        <p:txBody>
          <a:bodyPr>
            <a:normAutofit fontScale="90000"/>
          </a:bodyPr>
          <a:lstStyle/>
          <a:p>
            <a:r>
              <a:rPr lang="en-US" dirty="0"/>
              <a:t>Test Design and Item Specifications-Grade 5</a:t>
            </a:r>
          </a:p>
        </p:txBody>
      </p:sp>
      <p:sp>
        <p:nvSpPr>
          <p:cNvPr id="3" name="Content Placeholder 2"/>
          <p:cNvSpPr>
            <a:spLocks noGrp="1"/>
          </p:cNvSpPr>
          <p:nvPr>
            <p:ph idx="1"/>
          </p:nvPr>
        </p:nvSpPr>
        <p:spPr>
          <a:xfrm>
            <a:off x="348615" y="3139434"/>
            <a:ext cx="5131294" cy="1029795"/>
          </a:xfrm>
        </p:spPr>
        <p:txBody>
          <a:bodyPr>
            <a:normAutofit/>
          </a:bodyPr>
          <a:lstStyle/>
          <a:p>
            <a:pPr marL="0" indent="0">
              <a:buNone/>
            </a:pPr>
            <a:r>
              <a:rPr lang="en-US" sz="1500" dirty="0">
                <a:hlinkClick r:id="rId3"/>
              </a:rPr>
              <a:t>https://www.k12.wa.us/student-success/testing/state-testing-overview/washington-comprehensive-assessment-science/wcas-educator-resources</a:t>
            </a:r>
            <a:endParaRPr lang="en-US" sz="1500" dirty="0"/>
          </a:p>
        </p:txBody>
      </p:sp>
      <p:pic>
        <p:nvPicPr>
          <p:cNvPr id="5" name="Picture 4" descr="This is a screenshot of the WCAS Educator Resources webpage. " title="Webpage screenshot"/>
          <p:cNvPicPr>
            <a:picLocks noChangeAspect="1"/>
          </p:cNvPicPr>
          <p:nvPr/>
        </p:nvPicPr>
        <p:blipFill>
          <a:blip r:embed="rId4"/>
          <a:stretch>
            <a:fillRect/>
          </a:stretch>
        </p:blipFill>
        <p:spPr>
          <a:xfrm>
            <a:off x="5479909" y="322178"/>
            <a:ext cx="6345903" cy="5931354"/>
          </a:xfrm>
          <a:prstGeom prst="rect">
            <a:avLst/>
          </a:prstGeom>
          <a:ln>
            <a:solidFill>
              <a:schemeClr val="accent1"/>
            </a:solidFill>
          </a:ln>
        </p:spPr>
      </p:pic>
      <p:sp>
        <p:nvSpPr>
          <p:cNvPr id="7" name="Oval 6" descr="The red oval is circling the &quot;Grade 8 Test Design and Item Specifications&quot; PDF." title="Red Oval image"/>
          <p:cNvSpPr/>
          <p:nvPr/>
        </p:nvSpPr>
        <p:spPr>
          <a:xfrm>
            <a:off x="7245860" y="5574262"/>
            <a:ext cx="1915435" cy="1807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066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4FAB73BC-B049-4115-A692-8D63A059BFB8}" type="slidenum">
              <a:rPr lang="en-US" sz="1400" smtClean="0"/>
              <a:pPr/>
              <a:t>8</a:t>
            </a:fld>
            <a:endParaRPr lang="en-US" sz="1400" dirty="0"/>
          </a:p>
        </p:txBody>
      </p:sp>
      <p:sp>
        <p:nvSpPr>
          <p:cNvPr id="2" name="Title 1"/>
          <p:cNvSpPr>
            <a:spLocks noGrp="1"/>
          </p:cNvSpPr>
          <p:nvPr>
            <p:ph type="title"/>
          </p:nvPr>
        </p:nvSpPr>
        <p:spPr/>
        <p:txBody>
          <a:bodyPr/>
          <a:lstStyle/>
          <a:p>
            <a:r>
              <a:rPr lang="en-US" dirty="0"/>
              <a:t>Document Components</a:t>
            </a:r>
          </a:p>
        </p:txBody>
      </p:sp>
      <p:sp>
        <p:nvSpPr>
          <p:cNvPr id="3" name="Content Placeholder 2"/>
          <p:cNvSpPr>
            <a:spLocks noGrp="1"/>
          </p:cNvSpPr>
          <p:nvPr>
            <p:ph idx="1"/>
          </p:nvPr>
        </p:nvSpPr>
        <p:spPr>
          <a:xfrm>
            <a:off x="1097280" y="1845734"/>
            <a:ext cx="5799466" cy="3811147"/>
          </a:xfrm>
        </p:spPr>
        <p:txBody>
          <a:bodyPr>
            <a:normAutofit/>
          </a:bodyPr>
          <a:lstStyle/>
          <a:p>
            <a:r>
              <a:rPr lang="en-US" sz="2400" dirty="0"/>
              <a:t>Test Design (pages 1-14)</a:t>
            </a:r>
          </a:p>
          <a:p>
            <a:pPr lvl="1"/>
            <a:r>
              <a:rPr lang="en-US" sz="2000" dirty="0"/>
              <a:t>Development Cycle </a:t>
            </a:r>
          </a:p>
          <a:p>
            <a:pPr lvl="1"/>
            <a:r>
              <a:rPr lang="en-US" sz="2000" dirty="0"/>
              <a:t>Structure of the Test</a:t>
            </a:r>
          </a:p>
          <a:p>
            <a:pPr lvl="1"/>
            <a:r>
              <a:rPr lang="en-US" sz="2000" dirty="0"/>
              <a:t>Item Types</a:t>
            </a:r>
          </a:p>
          <a:p>
            <a:pPr lvl="1"/>
            <a:r>
              <a:rPr lang="en-US" sz="2000" dirty="0"/>
              <a:t>Test Structure</a:t>
            </a:r>
          </a:p>
          <a:p>
            <a:pPr lvl="1"/>
            <a:r>
              <a:rPr lang="en-US" sz="2000" dirty="0"/>
              <a:t>Standards Overview</a:t>
            </a:r>
          </a:p>
          <a:p>
            <a:pPr lvl="1"/>
            <a:r>
              <a:rPr lang="en-US" sz="2000" dirty="0"/>
              <a:t>Resources and References</a:t>
            </a:r>
          </a:p>
          <a:p>
            <a:r>
              <a:rPr lang="en-US" sz="2400" dirty="0"/>
              <a:t>Item Specifications (pages 15-113)</a:t>
            </a:r>
          </a:p>
          <a:p>
            <a:r>
              <a:rPr lang="en-US" sz="2400" dirty="0"/>
              <a:t>SEP, DCI, and CCC Vocabulary </a:t>
            </a:r>
            <a:br>
              <a:rPr lang="en-US" sz="2400" dirty="0"/>
            </a:br>
            <a:r>
              <a:rPr lang="en-US" sz="2400" dirty="0"/>
              <a:t>(pages 114-115)</a:t>
            </a:r>
          </a:p>
          <a:p>
            <a:pPr lvl="1"/>
            <a:endParaRPr lang="en-US" sz="2200" dirty="0"/>
          </a:p>
          <a:p>
            <a:endParaRPr lang="en-US" sz="2400" dirty="0"/>
          </a:p>
        </p:txBody>
      </p:sp>
      <p:pic>
        <p:nvPicPr>
          <p:cNvPr id="7" name="Picture 6" descr="Cover page of the grade 5 Test Design and Item Specifications pdf."/>
          <p:cNvPicPr>
            <a:picLocks noChangeAspect="1"/>
          </p:cNvPicPr>
          <p:nvPr/>
        </p:nvPicPr>
        <p:blipFill>
          <a:blip r:embed="rId3"/>
          <a:stretch>
            <a:fillRect/>
          </a:stretch>
        </p:blipFill>
        <p:spPr>
          <a:xfrm>
            <a:off x="7033906" y="487046"/>
            <a:ext cx="4457053" cy="5532382"/>
          </a:xfrm>
          <a:prstGeom prst="rect">
            <a:avLst/>
          </a:prstGeom>
          <a:ln w="25400">
            <a:solidFill>
              <a:schemeClr val="tx1"/>
            </a:solidFill>
          </a:ln>
        </p:spPr>
      </p:pic>
    </p:spTree>
    <p:extLst>
      <p:ext uri="{BB962C8B-B14F-4D97-AF65-F5344CB8AC3E}">
        <p14:creationId xmlns:p14="http://schemas.microsoft.com/office/powerpoint/2010/main" val="2778119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4FAB73BC-B049-4115-A692-8D63A059BFB8}" type="slidenum">
              <a:rPr lang="en-US" sz="1400" smtClean="0">
                <a:solidFill>
                  <a:schemeClr val="bg1"/>
                </a:solidFill>
              </a:rPr>
              <a:pPr/>
              <a:t>9</a:t>
            </a:fld>
            <a:endParaRPr lang="en-US" sz="1400" dirty="0">
              <a:solidFill>
                <a:schemeClr val="bg1"/>
              </a:solidFill>
            </a:endParaRPr>
          </a:p>
        </p:txBody>
      </p:sp>
      <p:sp>
        <p:nvSpPr>
          <p:cNvPr id="2" name="Title 1"/>
          <p:cNvSpPr>
            <a:spLocks noGrp="1"/>
          </p:cNvSpPr>
          <p:nvPr>
            <p:ph type="title"/>
          </p:nvPr>
        </p:nvSpPr>
        <p:spPr/>
        <p:txBody>
          <a:bodyPr/>
          <a:lstStyle/>
          <a:p>
            <a:r>
              <a:rPr lang="en-US" dirty="0"/>
              <a:t>WCAS Development Process</a:t>
            </a:r>
          </a:p>
        </p:txBody>
      </p:sp>
      <p:sp>
        <p:nvSpPr>
          <p:cNvPr id="3" name="Text Placeholder 2"/>
          <p:cNvSpPr>
            <a:spLocks noGrp="1"/>
          </p:cNvSpPr>
          <p:nvPr>
            <p:ph type="body" idx="4294967295"/>
          </p:nvPr>
        </p:nvSpPr>
        <p:spPr>
          <a:xfrm>
            <a:off x="803031" y="5408613"/>
            <a:ext cx="8991844" cy="903287"/>
          </a:xfrm>
        </p:spPr>
        <p:txBody>
          <a:bodyPr/>
          <a:lstStyle/>
          <a:p>
            <a:pPr marL="0" indent="0">
              <a:buNone/>
            </a:pPr>
            <a:r>
              <a:rPr lang="en-US" dirty="0"/>
              <a:t>Educator Involvement</a:t>
            </a:r>
          </a:p>
        </p:txBody>
      </p:sp>
    </p:spTree>
    <p:extLst>
      <p:ext uri="{BB962C8B-B14F-4D97-AF65-F5344CB8AC3E}">
        <p14:creationId xmlns:p14="http://schemas.microsoft.com/office/powerpoint/2010/main" val="2059137550"/>
      </p:ext>
    </p:extLst>
  </p:cSld>
  <p:clrMapOvr>
    <a:masterClrMapping/>
  </p:clrMapOvr>
</p:sld>
</file>

<file path=ppt/theme/theme1.xml><?xml version="1.0" encoding="utf-8"?>
<a:theme xmlns:a="http://schemas.openxmlformats.org/drawingml/2006/main" name="Office Theme">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B9D9D39C-0F9B-46CF-B14E-1A4F31295B81}" vid="{4C61F1B7-4B23-43E0-AA33-3B072194B0A7}"/>
    </a:ext>
  </a:extLst>
</a:theme>
</file>

<file path=ppt/theme/theme2.xml><?xml version="1.0" encoding="utf-8"?>
<a:theme xmlns:a="http://schemas.openxmlformats.org/drawingml/2006/main" name="Custom Design">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B9D9D39C-0F9B-46CF-B14E-1A4F31295B81}" vid="{435DCE21-09A6-4ACD-99AE-151772E995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DE9A79CABB504F9298A94928D08125" ma:contentTypeVersion="1" ma:contentTypeDescription="Create a new document." ma:contentTypeScope="" ma:versionID="7c06e61c39eafb3624237f99f353457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668764-4036-461E-A0F0-D83875F4EF49}">
  <ds:schemaRefs>
    <ds:schemaRef ds:uri="http://purl.org/dc/dcmitype/"/>
    <ds:schemaRef ds:uri="http://purl.org/dc/terms/"/>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89151654-975E-4726-AFBF-B742CC1D6D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2994EC-8E0F-4326-A23C-6423A97DA7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Template>
  <TotalTime>2716</TotalTime>
  <Words>9724</Words>
  <Application>Microsoft Office PowerPoint</Application>
  <PresentationFormat>Widescreen</PresentationFormat>
  <Paragraphs>771</Paragraphs>
  <Slides>49</Slides>
  <Notes>49</Notes>
  <HiddenSlides>2</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Arial</vt:lpstr>
      <vt:lpstr>Calibri</vt:lpstr>
      <vt:lpstr>Garamond</vt:lpstr>
      <vt:lpstr>Segoe UI</vt:lpstr>
      <vt:lpstr>Times</vt:lpstr>
      <vt:lpstr>Wingdings</vt:lpstr>
      <vt:lpstr>Office Theme</vt:lpstr>
      <vt:lpstr>Custom Design</vt:lpstr>
      <vt:lpstr>Washington Comprehensive Assessment of Science  Test Design &amp; Item Specifications Grade 5</vt:lpstr>
      <vt:lpstr>Logistics</vt:lpstr>
      <vt:lpstr>PowerPoint Presentation</vt:lpstr>
      <vt:lpstr>PowerPoint Presentation</vt:lpstr>
      <vt:lpstr>Objectives</vt:lpstr>
      <vt:lpstr>Contact Information</vt:lpstr>
      <vt:lpstr>Test Design and Item Specifications-Grade 5</vt:lpstr>
      <vt:lpstr>Document Components</vt:lpstr>
      <vt:lpstr>WCAS Development Process</vt:lpstr>
      <vt:lpstr>Science  Assessment  Development  Cycle</vt:lpstr>
      <vt:lpstr>Join Us!</vt:lpstr>
      <vt:lpstr>Washington Standards Overview</vt:lpstr>
      <vt:lpstr>NGSS 3-5 Band</vt:lpstr>
      <vt:lpstr>NGSS  Performance  Expectation  </vt:lpstr>
      <vt:lpstr>The 2013 Washington State K-12 Science Learning Standards are the Next Generation Science Standards (NGSS)</vt:lpstr>
      <vt:lpstr>Test Structure</vt:lpstr>
      <vt:lpstr>Cluster  Map </vt:lpstr>
      <vt:lpstr>Standalone Items</vt:lpstr>
      <vt:lpstr>Grade 5 Blueprint</vt:lpstr>
      <vt:lpstr>Performance Expectation Coverage</vt:lpstr>
      <vt:lpstr>Structure and Administration</vt:lpstr>
      <vt:lpstr>Features &amp; Item Types</vt:lpstr>
      <vt:lpstr>WCAS Training Tests</vt:lpstr>
      <vt:lpstr>Q&amp;A</vt:lpstr>
      <vt:lpstr>Item Specifications</vt:lpstr>
      <vt:lpstr>4-ESS3-2</vt:lpstr>
      <vt:lpstr>4-ESS3-2</vt:lpstr>
      <vt:lpstr>Item Specifications Activity</vt:lpstr>
      <vt:lpstr>Item 1</vt:lpstr>
      <vt:lpstr>Item 1</vt:lpstr>
      <vt:lpstr>Item 1</vt:lpstr>
      <vt:lpstr>Item 2</vt:lpstr>
      <vt:lpstr>Item 2</vt:lpstr>
      <vt:lpstr>Item 2</vt:lpstr>
      <vt:lpstr>3-5-ETS1-2</vt:lpstr>
      <vt:lpstr>3-5-ETS1-2</vt:lpstr>
      <vt:lpstr>Item 3</vt:lpstr>
      <vt:lpstr>Item 3</vt:lpstr>
      <vt:lpstr>Item 3</vt:lpstr>
      <vt:lpstr>Item 4</vt:lpstr>
      <vt:lpstr>Item 4</vt:lpstr>
      <vt:lpstr>Item 4</vt:lpstr>
      <vt:lpstr>Vocabulary Terms</vt:lpstr>
      <vt:lpstr>Expected  SEP, DCI,  and CCC  Vocabulary  </vt:lpstr>
      <vt:lpstr>Q&amp;A</vt:lpstr>
      <vt:lpstr>Reminders &amp; Wrap up</vt:lpstr>
      <vt:lpstr>Where to find the materials</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Design &amp; Item Specifications Training  Grade 8</dc:title>
  <dc:creator>Korey Peterson</dc:creator>
  <cp:lastModifiedBy>Linda Rebitzer</cp:lastModifiedBy>
  <cp:revision>146</cp:revision>
  <cp:lastPrinted>2020-02-03T20:59:01Z</cp:lastPrinted>
  <dcterms:created xsi:type="dcterms:W3CDTF">2020-01-02T20:28:49Z</dcterms:created>
  <dcterms:modified xsi:type="dcterms:W3CDTF">2020-08-06T18:40:15Z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0x0101002FDE9A79CABB504F9298A94928D08125</vt:lpwstr>
  </property>
</Properties>
</file>